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4"/>
  </p:sldMasterIdLst>
  <p:notesMasterIdLst>
    <p:notesMasterId r:id="rId9"/>
  </p:notesMasterIdLst>
  <p:handoutMasterIdLst>
    <p:handoutMasterId r:id="rId10"/>
  </p:handoutMasterIdLst>
  <p:sldIdLst>
    <p:sldId id="846" r:id="rId5"/>
    <p:sldId id="851" r:id="rId6"/>
    <p:sldId id="847" r:id="rId7"/>
    <p:sldId id="849" r:id="rId8"/>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8" userDrawn="1">
          <p15:clr>
            <a:srgbClr val="A4A3A4"/>
          </p15:clr>
        </p15:guide>
        <p15:guide id="2" pos="42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EC701B-05C8-041B-A497-24E9997915F1}" name="Ben Hatfield" initials="BH" userId="S::bhatfield@diocant.org::d3674475-4c9a-4fb0-9601-f7c8c9be9e00" providerId="AD"/>
  <p188:author id="{EF727D30-8573-4EE7-EE6F-E406FBD409EB}" name="Nick Shepherd" initials="NS" userId="S::nick.shepherd@churchofengland.org::87468199-9a19-4b91-87b0-51d9f9953820" providerId="AD"/>
  <p188:author id="{F69B9A3D-091A-24BD-19A9-E41E14992F61}" name="Colin Evans" initials="CE" userId="S::cevans@diocant.org::7be63ee4-9502-421b-b6b8-13ac67c48e44" providerId="AD"/>
  <p188:author id="{B1288448-A358-6B1F-A1F2-490BB3DFEEBB}" name="Stephen Taylor" initials="ST" userId="S::staylor@diocant.org::85e34a92-022b-483d-b917-7015d3f18e95" providerId="AD"/>
  <p188:author id="{4ADC6273-18E6-93D8-2545-56D3639A006F}" name="Colin Evans" initials="CE" userId="S::CEvans@Diocant.org::7be63ee4-9502-421b-b6b8-13ac67c48e44" providerId="AD"/>
  <p188:author id="{10C13888-6996-A9E9-40DA-87BED53C77E8}" name="Anna Drew" initials="AD" userId="S::adrew@diocant.org::7713c02c-de71-4beb-a0a4-0ff9512fc5e4" providerId="AD"/>
  <p188:author id="{89948EAC-3B67-8AB1-053A-825D25312F88}" name="Darren Miller" initials="DNM" userId="Darren Mill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683F"/>
    <a:srgbClr val="F6F2AC"/>
    <a:srgbClr val="0C65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showGuides="1">
      <p:cViewPr varScale="1">
        <p:scale>
          <a:sx n="80" d="100"/>
          <a:sy n="80" d="100"/>
        </p:scale>
        <p:origin x="48" y="48"/>
      </p:cViewPr>
      <p:guideLst>
        <p:guide orient="horz" pos="618"/>
        <p:guide pos="4248"/>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89938" cy="49633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1"/>
            <a:ext cx="2889938" cy="496331"/>
          </a:xfrm>
          <a:prstGeom prst="rect">
            <a:avLst/>
          </a:prstGeom>
        </p:spPr>
        <p:txBody>
          <a:bodyPr vert="horz" lIns="91440" tIns="45720" rIns="91440" bIns="45720" rtlCol="0"/>
          <a:lstStyle>
            <a:lvl1pPr algn="r">
              <a:defRPr sz="1200"/>
            </a:lvl1pPr>
          </a:lstStyle>
          <a:p>
            <a:fld id="{0614210C-F07A-41F5-B497-89935E156FFA}" type="datetimeFigureOut">
              <a:rPr lang="en-GB" smtClean="0"/>
              <a:t>19/02/2026</a:t>
            </a:fld>
            <a:endParaRPr lang="en-GB"/>
          </a:p>
        </p:txBody>
      </p:sp>
      <p:sp>
        <p:nvSpPr>
          <p:cNvPr id="4" name="Footer Placeholder 3"/>
          <p:cNvSpPr>
            <a:spLocks noGrp="1"/>
          </p:cNvSpPr>
          <p:nvPr>
            <p:ph type="ftr" sz="quarter" idx="2"/>
          </p:nvPr>
        </p:nvSpPr>
        <p:spPr>
          <a:xfrm>
            <a:off x="1" y="9428586"/>
            <a:ext cx="2889938" cy="49633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6"/>
            <a:ext cx="2889938" cy="496331"/>
          </a:xfrm>
          <a:prstGeom prst="rect">
            <a:avLst/>
          </a:prstGeom>
        </p:spPr>
        <p:txBody>
          <a:bodyPr vert="horz" lIns="91440" tIns="45720" rIns="91440" bIns="45720" rtlCol="0" anchor="b"/>
          <a:lstStyle>
            <a:lvl1pPr algn="r">
              <a:defRPr sz="1200"/>
            </a:lvl1pPr>
          </a:lstStyle>
          <a:p>
            <a:fld id="{0ECA0E0A-1036-440D-B248-A1C4BA688717}" type="slidenum">
              <a:rPr lang="en-GB" smtClean="0"/>
              <a:t>‹#›</a:t>
            </a:fld>
            <a:endParaRPr lang="en-GB"/>
          </a:p>
        </p:txBody>
      </p:sp>
    </p:spTree>
    <p:extLst>
      <p:ext uri="{BB962C8B-B14F-4D97-AF65-F5344CB8AC3E}">
        <p14:creationId xmlns:p14="http://schemas.microsoft.com/office/powerpoint/2010/main" val="3717769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89938" cy="49633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1"/>
            <a:ext cx="2889938" cy="496331"/>
          </a:xfrm>
          <a:prstGeom prst="rect">
            <a:avLst/>
          </a:prstGeom>
        </p:spPr>
        <p:txBody>
          <a:bodyPr vert="horz" lIns="91440" tIns="45720" rIns="91440" bIns="45720" rtlCol="0"/>
          <a:lstStyle>
            <a:lvl1pPr algn="r">
              <a:defRPr sz="1200"/>
            </a:lvl1pPr>
          </a:lstStyle>
          <a:p>
            <a:fld id="{09BA26EE-C4DD-4376-AFC2-820E52D4784D}" type="datetimeFigureOut">
              <a:rPr lang="en-GB" smtClean="0"/>
              <a:t>19/02/2026</a:t>
            </a:fld>
            <a:endParaRPr lang="en-GB"/>
          </a:p>
        </p:txBody>
      </p:sp>
      <p:sp>
        <p:nvSpPr>
          <p:cNvPr id="4" name="Slide Image Placehold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154"/>
            <a:ext cx="5335270" cy="4466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6"/>
            <a:ext cx="2889938" cy="4963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6"/>
            <a:ext cx="2889938" cy="496331"/>
          </a:xfrm>
          <a:prstGeom prst="rect">
            <a:avLst/>
          </a:prstGeom>
        </p:spPr>
        <p:txBody>
          <a:bodyPr vert="horz" lIns="91440" tIns="45720" rIns="91440" bIns="45720" rtlCol="0" anchor="b"/>
          <a:lstStyle>
            <a:lvl1pPr algn="r">
              <a:defRPr sz="1200"/>
            </a:lvl1pPr>
          </a:lstStyle>
          <a:p>
            <a:fld id="{2A96E2C7-7E89-4537-B839-9300AFF0484B}" type="slidenum">
              <a:rPr lang="en-GB" smtClean="0"/>
              <a:t>‹#›</a:t>
            </a:fld>
            <a:endParaRPr lang="en-GB"/>
          </a:p>
        </p:txBody>
      </p:sp>
    </p:spTree>
    <p:extLst>
      <p:ext uri="{BB962C8B-B14F-4D97-AF65-F5344CB8AC3E}">
        <p14:creationId xmlns:p14="http://schemas.microsoft.com/office/powerpoint/2010/main" val="3651370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96E2C7-7E89-4537-B839-9300AFF0484B}" type="slidenum">
              <a:rPr lang="en-GB" smtClean="0"/>
              <a:t>1</a:t>
            </a:fld>
            <a:endParaRPr lang="en-GB"/>
          </a:p>
        </p:txBody>
      </p:sp>
    </p:spTree>
    <p:extLst>
      <p:ext uri="{BB962C8B-B14F-4D97-AF65-F5344CB8AC3E}">
        <p14:creationId xmlns:p14="http://schemas.microsoft.com/office/powerpoint/2010/main" val="2208518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B5A52-ED64-D9B8-622C-D48BA2BF6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1DE1E-6E94-A9CF-7C57-31CB3E4A78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122EC7-DF07-BD2F-EA45-6287EC2147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90115A0-AA4A-D386-07C5-B914A3ACCDB5}"/>
              </a:ext>
            </a:extLst>
          </p:cNvPr>
          <p:cNvSpPr>
            <a:spLocks noGrp="1"/>
          </p:cNvSpPr>
          <p:nvPr>
            <p:ph type="sldNum" sz="quarter" idx="5"/>
          </p:nvPr>
        </p:nvSpPr>
        <p:spPr/>
        <p:txBody>
          <a:bodyPr/>
          <a:lstStyle/>
          <a:p>
            <a:fld id="{2A96E2C7-7E89-4537-B839-9300AFF0484B}" type="slidenum">
              <a:rPr lang="en-GB" smtClean="0"/>
              <a:t>2</a:t>
            </a:fld>
            <a:endParaRPr lang="en-GB"/>
          </a:p>
        </p:txBody>
      </p:sp>
    </p:spTree>
    <p:extLst>
      <p:ext uri="{BB962C8B-B14F-4D97-AF65-F5344CB8AC3E}">
        <p14:creationId xmlns:p14="http://schemas.microsoft.com/office/powerpoint/2010/main" val="3191198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96E2C7-7E89-4537-B839-9300AFF0484B}" type="slidenum">
              <a:rPr lang="en-GB" smtClean="0"/>
              <a:t>3</a:t>
            </a:fld>
            <a:endParaRPr lang="en-GB"/>
          </a:p>
        </p:txBody>
      </p:sp>
    </p:spTree>
    <p:extLst>
      <p:ext uri="{BB962C8B-B14F-4D97-AF65-F5344CB8AC3E}">
        <p14:creationId xmlns:p14="http://schemas.microsoft.com/office/powerpoint/2010/main" val="1048599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dirty="0"/>
              <a:t>This will help us get a much more accurate picture</a:t>
            </a:r>
          </a:p>
          <a:p>
            <a:pPr lvl="1"/>
            <a:r>
              <a:rPr lang="en-GB" dirty="0"/>
              <a:t>Ask for help if needed</a:t>
            </a:r>
          </a:p>
          <a:p>
            <a:endParaRPr lang="en-GB" dirty="0"/>
          </a:p>
        </p:txBody>
      </p:sp>
      <p:sp>
        <p:nvSpPr>
          <p:cNvPr id="4" name="Slide Number Placeholder 3"/>
          <p:cNvSpPr>
            <a:spLocks noGrp="1"/>
          </p:cNvSpPr>
          <p:nvPr>
            <p:ph type="sldNum" sz="quarter" idx="5"/>
          </p:nvPr>
        </p:nvSpPr>
        <p:spPr/>
        <p:txBody>
          <a:bodyPr/>
          <a:lstStyle/>
          <a:p>
            <a:fld id="{2A96E2C7-7E89-4537-B839-9300AFF0484B}" type="slidenum">
              <a:rPr lang="en-GB" smtClean="0"/>
              <a:t>4</a:t>
            </a:fld>
            <a:endParaRPr lang="en-GB"/>
          </a:p>
        </p:txBody>
      </p:sp>
    </p:spTree>
    <p:extLst>
      <p:ext uri="{BB962C8B-B14F-4D97-AF65-F5344CB8AC3E}">
        <p14:creationId xmlns:p14="http://schemas.microsoft.com/office/powerpoint/2010/main" val="3326213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C65A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9429" y="944724"/>
            <a:ext cx="10363200" cy="1620180"/>
          </a:xfrm>
        </p:spPr>
        <p:txBody>
          <a:bodyPr anchor="ctr"/>
          <a:lstStyle>
            <a:lvl1pPr algn="ctr">
              <a:defRPr sz="4800" b="1" cap="none" baseline="0">
                <a:solidFill>
                  <a:schemeClr val="tx1"/>
                </a:solidFill>
              </a:defRPr>
            </a:lvl1pPr>
          </a:lstStyle>
          <a:p>
            <a:r>
              <a:rPr lang="en-US"/>
              <a:t>Click to edit Master title style</a:t>
            </a:r>
            <a:endParaRPr lang="en-GB"/>
          </a:p>
        </p:txBody>
      </p:sp>
      <p:sp>
        <p:nvSpPr>
          <p:cNvPr id="3" name="Text Placeholder 2"/>
          <p:cNvSpPr>
            <a:spLocks noGrp="1"/>
          </p:cNvSpPr>
          <p:nvPr>
            <p:ph type="body" idx="1" hasCustomPrompt="1"/>
          </p:nvPr>
        </p:nvSpPr>
        <p:spPr>
          <a:xfrm>
            <a:off x="959429" y="2996953"/>
            <a:ext cx="10363200" cy="1500187"/>
          </a:xfrm>
        </p:spPr>
        <p:txBody>
          <a:bodyPr anchor="ctr"/>
          <a:lstStyle>
            <a:lvl1pPr marL="0" indent="0" algn="ctr">
              <a:buNone/>
              <a:defRPr sz="4400" b="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solidFill>
                  <a:schemeClr val="tx1"/>
                </a:solidFill>
              </a:rPr>
              <a:t>Subheading</a:t>
            </a:r>
            <a:endParaRPr lang="en-US"/>
          </a:p>
        </p:txBody>
      </p:sp>
      <p:grpSp>
        <p:nvGrpSpPr>
          <p:cNvPr id="5" name="Group 4"/>
          <p:cNvGrpSpPr/>
          <p:nvPr userDrawn="1"/>
        </p:nvGrpSpPr>
        <p:grpSpPr>
          <a:xfrm>
            <a:off x="7032104" y="4841776"/>
            <a:ext cx="9649072" cy="4032448"/>
            <a:chOff x="4860032" y="4653136"/>
            <a:chExt cx="7704856" cy="4032448"/>
          </a:xfrm>
        </p:grpSpPr>
        <p:sp>
          <p:nvSpPr>
            <p:cNvPr id="6" name="Oval 5"/>
            <p:cNvSpPr/>
            <p:nvPr/>
          </p:nvSpPr>
          <p:spPr>
            <a:xfrm>
              <a:off x="4860032" y="4653136"/>
              <a:ext cx="7704856" cy="40324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GB" sz="1800">
                <a:solidFill>
                  <a:prstClr val="white"/>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60132" y="5374981"/>
              <a:ext cx="3096344" cy="1214614"/>
            </a:xfrm>
            <a:prstGeom prst="rect">
              <a:avLst/>
            </a:prstGeom>
          </p:spPr>
        </p:pic>
      </p:grpSp>
      <p:sp>
        <p:nvSpPr>
          <p:cNvPr id="4" name="TextBox 3"/>
          <p:cNvSpPr txBox="1"/>
          <p:nvPr userDrawn="1"/>
        </p:nvSpPr>
        <p:spPr>
          <a:xfrm>
            <a:off x="3695734" y="944724"/>
            <a:ext cx="184731" cy="369332"/>
          </a:xfrm>
          <a:prstGeom prst="rect">
            <a:avLst/>
          </a:prstGeom>
          <a:noFill/>
        </p:spPr>
        <p:txBody>
          <a:bodyPr wrap="none" rtlCol="0">
            <a:spAutoFit/>
          </a:bodyPr>
          <a:lstStyle/>
          <a:p>
            <a:pPr eaLnBrk="0" fontAlgn="base" hangingPunct="0">
              <a:spcBef>
                <a:spcPct val="0"/>
              </a:spcBef>
              <a:spcAft>
                <a:spcPct val="0"/>
              </a:spcAft>
            </a:pPr>
            <a:endParaRPr lang="en-GB" sz="1800">
              <a:solidFill>
                <a:prstClr val="white"/>
              </a:solidFill>
              <a:latin typeface="Times New Roman" pitchFamily="18" charset="0"/>
            </a:endParaRPr>
          </a:p>
        </p:txBody>
      </p:sp>
    </p:spTree>
    <p:extLst>
      <p:ext uri="{BB962C8B-B14F-4D97-AF65-F5344CB8AC3E}">
        <p14:creationId xmlns:p14="http://schemas.microsoft.com/office/powerpoint/2010/main" val="6062610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67" y="152636"/>
            <a:ext cx="10609179" cy="720080"/>
          </a:xfrm>
          <a:ln w="12700">
            <a:noFill/>
          </a:ln>
        </p:spPr>
        <p:txBody>
          <a:bodyPr/>
          <a:lstStyle>
            <a:lvl1pPr>
              <a:defRPr>
                <a:solidFill>
                  <a:srgbClr val="0C65AF"/>
                </a:solidFill>
              </a:defRPr>
            </a:lvl1pPr>
          </a:lstStyle>
          <a:p>
            <a:r>
              <a:rPr lang="en-US"/>
              <a:t>Click to edit Master title style</a:t>
            </a:r>
            <a:endParaRPr lang="en-GB"/>
          </a:p>
        </p:txBody>
      </p:sp>
      <p:sp>
        <p:nvSpPr>
          <p:cNvPr id="3" name="Content Placeholder 2"/>
          <p:cNvSpPr>
            <a:spLocks noGrp="1"/>
          </p:cNvSpPr>
          <p:nvPr>
            <p:ph idx="1"/>
          </p:nvPr>
        </p:nvSpPr>
        <p:spPr>
          <a:xfrm>
            <a:off x="1295063" y="1124744"/>
            <a:ext cx="10609179" cy="5211812"/>
          </a:xfrm>
        </p:spPr>
        <p:txBody>
          <a:bodyPr/>
          <a:lstStyle>
            <a:lvl1pPr>
              <a:defRPr sz="3200" b="0"/>
            </a:lvl1pPr>
            <a:lvl2pPr>
              <a:defRPr sz="28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681685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295467" y="152636"/>
            <a:ext cx="10609179" cy="720080"/>
          </a:xfrm>
          <a:ln w="12700"/>
        </p:spPr>
        <p:txBody>
          <a:bodyPr/>
          <a:lstStyle>
            <a:lvl1pPr>
              <a:defRPr>
                <a:solidFill>
                  <a:srgbClr val="0C65AF"/>
                </a:solidFill>
              </a:defRPr>
            </a:lvl1pPr>
          </a:lstStyle>
          <a:p>
            <a:r>
              <a:rPr lang="en-US"/>
              <a:t>Click to edit Master title style</a:t>
            </a:r>
            <a:endParaRPr lang="en-GB"/>
          </a:p>
        </p:txBody>
      </p:sp>
    </p:spTree>
    <p:extLst>
      <p:ext uri="{BB962C8B-B14F-4D97-AF65-F5344CB8AC3E}">
        <p14:creationId xmlns:p14="http://schemas.microsoft.com/office/powerpoint/2010/main" val="40906712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95467" y="1124743"/>
            <a:ext cx="5040560" cy="5112545"/>
          </a:xfrm>
        </p:spPr>
        <p:txBody>
          <a:bodyPr/>
          <a:lstStyle>
            <a:lvl1pP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579850" y="1124742"/>
            <a:ext cx="4988759" cy="5112546"/>
          </a:xfrm>
        </p:spPr>
        <p:txBody>
          <a:bodyPr/>
          <a:lstStyle>
            <a:lvl1pP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01332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055440" y="116632"/>
            <a:ext cx="10526960" cy="612068"/>
          </a:xfrm>
        </p:spPr>
        <p:txBody>
          <a:bodyPr/>
          <a:lstStyle/>
          <a:p>
            <a:r>
              <a:rPr lang="en-US"/>
              <a:t>Click to edit Master title style</a:t>
            </a:r>
            <a:endParaRPr lang="en-GB"/>
          </a:p>
        </p:txBody>
      </p:sp>
      <p:sp>
        <p:nvSpPr>
          <p:cNvPr id="3" name="Content Placeholder 2"/>
          <p:cNvSpPr>
            <a:spLocks noGrp="1"/>
          </p:cNvSpPr>
          <p:nvPr>
            <p:ph sz="quarter" idx="1"/>
          </p:nvPr>
        </p:nvSpPr>
        <p:spPr>
          <a:xfrm>
            <a:off x="1075861" y="908720"/>
            <a:ext cx="5384800" cy="2556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663861" y="908720"/>
            <a:ext cx="5384800" cy="2556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1075861" y="3642938"/>
            <a:ext cx="5384800" cy="2558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4"/>
          </p:nvPr>
        </p:nvSpPr>
        <p:spPr>
          <a:xfrm>
            <a:off x="6663861" y="3642938"/>
            <a:ext cx="5384800" cy="2558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4005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41554170"/>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8111" y="35170"/>
            <a:ext cx="10515600" cy="429780"/>
          </a:xfrm>
          <a:prstGeom prst="rect">
            <a:avLst/>
          </a:prstGeom>
        </p:spPr>
        <p:txBody>
          <a:bodyPr/>
          <a:lstStyle>
            <a:lvl1pPr>
              <a:defRPr sz="2215"/>
            </a:lvl1pPr>
          </a:lstStyle>
          <a:p>
            <a:r>
              <a:rPr lang="en-US"/>
              <a:t>Click to edit Master title style</a:t>
            </a:r>
            <a:endParaRPr lang="en-GB"/>
          </a:p>
        </p:txBody>
      </p:sp>
      <p:sp>
        <p:nvSpPr>
          <p:cNvPr id="4" name="Content Placeholder 3"/>
          <p:cNvSpPr>
            <a:spLocks noGrp="1"/>
          </p:cNvSpPr>
          <p:nvPr>
            <p:ph sz="quarter" idx="10"/>
          </p:nvPr>
        </p:nvSpPr>
        <p:spPr>
          <a:xfrm>
            <a:off x="336063" y="908052"/>
            <a:ext cx="11431955" cy="5400675"/>
          </a:xfrm>
          <a:prstGeom prst="rect">
            <a:avLst/>
          </a:prstGeom>
        </p:spPr>
        <p:txBody>
          <a:bodyPr/>
          <a:lstStyle>
            <a:lvl1pPr>
              <a:defRPr sz="2585">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622550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Rectangle 8"/>
          <p:cNvSpPr>
            <a:spLocks noGrp="1" noChangeArrowheads="1"/>
          </p:cNvSpPr>
          <p:nvPr>
            <p:ph type="title"/>
          </p:nvPr>
        </p:nvSpPr>
        <p:spPr bwMode="auto">
          <a:xfrm>
            <a:off x="1295467" y="152636"/>
            <a:ext cx="10369152" cy="72008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0" name="Rectangle 9"/>
          <p:cNvSpPr>
            <a:spLocks noGrp="1" noChangeArrowheads="1"/>
          </p:cNvSpPr>
          <p:nvPr>
            <p:ph type="body" idx="1"/>
          </p:nvPr>
        </p:nvSpPr>
        <p:spPr bwMode="auto">
          <a:xfrm>
            <a:off x="1312838" y="944724"/>
            <a:ext cx="10351780" cy="539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8" name="Picture 4" descr="R:\Communications\corporate identity\Canterbury\Changing Lives\CLCL background.png"/>
          <p:cNvPicPr>
            <a:picLocks noChangeAspect="1" noChangeArrowheads="1"/>
          </p:cNvPicPr>
          <p:nvPr userDrawn="1"/>
        </p:nvPicPr>
        <p:blipFill rotWithShape="1">
          <a:blip r:embed="rId9" cstate="screen">
            <a:extLst>
              <a:ext uri="{BEBA8EAE-BF5A-486C-A8C5-ECC9F3942E4B}">
                <a14:imgProps xmlns:a14="http://schemas.microsoft.com/office/drawing/2010/main">
                  <a14:imgLayer r:embed="rId10">
                    <a14:imgEffect>
                      <a14:artisticCutout/>
                    </a14:imgEffect>
                  </a14:imgLayer>
                </a14:imgProps>
              </a:ext>
              <a:ext uri="{28A0092B-C50C-407E-A947-70E740481C1C}">
                <a14:useLocalDpi xmlns:a14="http://schemas.microsoft.com/office/drawing/2010/main"/>
              </a:ext>
            </a:extLst>
          </a:blip>
          <a:srcRect/>
          <a:stretch/>
        </p:blipFill>
        <p:spPr bwMode="auto">
          <a:xfrm>
            <a:off x="-3008" y="6587413"/>
            <a:ext cx="12339701" cy="330731"/>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userDrawn="1"/>
        </p:nvGrpSpPr>
        <p:grpSpPr>
          <a:xfrm>
            <a:off x="11280576" y="6237312"/>
            <a:ext cx="672075" cy="576064"/>
            <a:chOff x="8532440" y="6309320"/>
            <a:chExt cx="576064" cy="576064"/>
          </a:xfrm>
        </p:grpSpPr>
        <p:sp>
          <p:nvSpPr>
            <p:cNvPr id="11" name="Oval 10"/>
            <p:cNvSpPr/>
            <p:nvPr userDrawn="1"/>
          </p:nvSpPr>
          <p:spPr>
            <a:xfrm>
              <a:off x="8532440" y="6309320"/>
              <a:ext cx="576064" cy="5760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GB" sz="1800">
                <a:solidFill>
                  <a:prstClr val="white"/>
                </a:solidFill>
              </a:endParaRPr>
            </a:p>
          </p:txBody>
        </p:sp>
        <p:pic>
          <p:nvPicPr>
            <p:cNvPr id="12" name="Picture 2" descr="R:\Communications\corporate identity\Canterbury\Changing Lives\Proposed arrow\CLCL arrow.png"/>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8618066" y="6408564"/>
              <a:ext cx="404812" cy="404812"/>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2">
            <a:extLst>
              <a:ext uri="{FF2B5EF4-FFF2-40B4-BE49-F238E27FC236}">
                <a16:creationId xmlns:a16="http://schemas.microsoft.com/office/drawing/2014/main" id="{768DC029-3F76-4015-863E-261A828C710B}"/>
              </a:ext>
            </a:extLst>
          </p:cNvPr>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rot="16200000">
            <a:off x="-2692877" y="2811307"/>
            <a:ext cx="6445674" cy="912309"/>
          </a:xfrm>
          <a:prstGeom prst="rect">
            <a:avLst/>
          </a:prstGeom>
        </p:spPr>
      </p:pic>
    </p:spTree>
    <p:extLst>
      <p:ext uri="{BB962C8B-B14F-4D97-AF65-F5344CB8AC3E}">
        <p14:creationId xmlns:p14="http://schemas.microsoft.com/office/powerpoint/2010/main" val="142354133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0" r:id="rId6"/>
    <p:sldLayoutId id="2147483683" r:id="rId7"/>
  </p:sldLayoutIdLst>
  <p:hf hdr="0" dt="0"/>
  <p:txStyles>
    <p:titleStyle>
      <a:lvl1pPr algn="l" rtl="0" eaLnBrk="0" fontAlgn="base" hangingPunct="0">
        <a:spcBef>
          <a:spcPct val="0"/>
        </a:spcBef>
        <a:spcAft>
          <a:spcPct val="0"/>
        </a:spcAft>
        <a:defRPr sz="4000" b="1">
          <a:solidFill>
            <a:srgbClr val="3070B4"/>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a:solidFill>
            <a:srgbClr val="3070B4"/>
          </a:solidFill>
          <a:latin typeface="Arial" charset="0"/>
        </a:defRPr>
      </a:lvl2pPr>
      <a:lvl3pPr algn="l" rtl="0" eaLnBrk="0" fontAlgn="base" hangingPunct="0">
        <a:spcBef>
          <a:spcPct val="0"/>
        </a:spcBef>
        <a:spcAft>
          <a:spcPct val="0"/>
        </a:spcAft>
        <a:defRPr sz="3200">
          <a:solidFill>
            <a:srgbClr val="3070B4"/>
          </a:solidFill>
          <a:latin typeface="Arial" charset="0"/>
        </a:defRPr>
      </a:lvl3pPr>
      <a:lvl4pPr algn="l" rtl="0" eaLnBrk="0" fontAlgn="base" hangingPunct="0">
        <a:spcBef>
          <a:spcPct val="0"/>
        </a:spcBef>
        <a:spcAft>
          <a:spcPct val="0"/>
        </a:spcAft>
        <a:defRPr sz="3200">
          <a:solidFill>
            <a:srgbClr val="3070B4"/>
          </a:solidFill>
          <a:latin typeface="Arial" charset="0"/>
        </a:defRPr>
      </a:lvl4pPr>
      <a:lvl5pPr algn="l" rtl="0" eaLnBrk="0" fontAlgn="base" hangingPunct="0">
        <a:spcBef>
          <a:spcPct val="0"/>
        </a:spcBef>
        <a:spcAft>
          <a:spcPct val="0"/>
        </a:spcAft>
        <a:defRPr sz="3200">
          <a:solidFill>
            <a:srgbClr val="3070B4"/>
          </a:solidFill>
          <a:latin typeface="Arial" charset="0"/>
        </a:defRPr>
      </a:lvl5pPr>
      <a:lvl6pPr marL="457200" algn="l" rtl="0" fontAlgn="base">
        <a:spcBef>
          <a:spcPct val="0"/>
        </a:spcBef>
        <a:spcAft>
          <a:spcPct val="0"/>
        </a:spcAft>
        <a:defRPr sz="3200">
          <a:solidFill>
            <a:srgbClr val="3070B4"/>
          </a:solidFill>
          <a:latin typeface="Arial" charset="0"/>
        </a:defRPr>
      </a:lvl6pPr>
      <a:lvl7pPr marL="914400" algn="l" rtl="0" fontAlgn="base">
        <a:spcBef>
          <a:spcPct val="0"/>
        </a:spcBef>
        <a:spcAft>
          <a:spcPct val="0"/>
        </a:spcAft>
        <a:defRPr sz="3200">
          <a:solidFill>
            <a:srgbClr val="3070B4"/>
          </a:solidFill>
          <a:latin typeface="Arial" charset="0"/>
        </a:defRPr>
      </a:lvl7pPr>
      <a:lvl8pPr marL="1371600" algn="l" rtl="0" fontAlgn="base">
        <a:spcBef>
          <a:spcPct val="0"/>
        </a:spcBef>
        <a:spcAft>
          <a:spcPct val="0"/>
        </a:spcAft>
        <a:defRPr sz="3200">
          <a:solidFill>
            <a:srgbClr val="3070B4"/>
          </a:solidFill>
          <a:latin typeface="Arial" charset="0"/>
        </a:defRPr>
      </a:lvl8pPr>
      <a:lvl9pPr marL="1828800" algn="l" rtl="0" fontAlgn="base">
        <a:spcBef>
          <a:spcPct val="0"/>
        </a:spcBef>
        <a:spcAft>
          <a:spcPct val="0"/>
        </a:spcAft>
        <a:defRPr sz="3200">
          <a:solidFill>
            <a:srgbClr val="3070B4"/>
          </a:solidFill>
          <a:latin typeface="Arial" charset="0"/>
        </a:defRPr>
      </a:lvl9pPr>
    </p:titleStyle>
    <p:bodyStyle>
      <a:lvl1pPr marL="360000" indent="-360000" algn="l" rtl="0" eaLnBrk="0" fontAlgn="base" hangingPunct="0">
        <a:spcBef>
          <a:spcPts val="0"/>
        </a:spcBef>
        <a:spcAft>
          <a:spcPct val="0"/>
        </a:spcAft>
        <a:buClrTx/>
        <a:buSzPct val="100000"/>
        <a:buFont typeface="Arial" panose="020B0604020202020204" pitchFamily="34" charset="0"/>
        <a:buChar char="•"/>
        <a:defRPr sz="2800" b="0">
          <a:solidFill>
            <a:schemeClr val="tx1"/>
          </a:solidFill>
          <a:latin typeface="Calibri" panose="020F0502020204030204" pitchFamily="34" charset="0"/>
          <a:ea typeface="+mn-ea"/>
          <a:cs typeface="Calibri" panose="020F0502020204030204" pitchFamily="34" charset="0"/>
        </a:defRPr>
      </a:lvl1pPr>
      <a:lvl2pPr marL="720000" indent="-360000" algn="l" rtl="0" eaLnBrk="0" fontAlgn="base" hangingPunct="0">
        <a:spcBef>
          <a:spcPts val="0"/>
        </a:spcBef>
        <a:spcAft>
          <a:spcPct val="0"/>
        </a:spcAft>
        <a:buClrTx/>
        <a:buSzPct val="65000"/>
        <a:buFont typeface="Courier New" panose="02070309020205020404" pitchFamily="49" charset="0"/>
        <a:buChar char="o"/>
        <a:defRPr sz="2400">
          <a:solidFill>
            <a:schemeClr val="tx1"/>
          </a:solidFill>
          <a:latin typeface="Calibri" panose="020F0502020204030204" pitchFamily="34" charset="0"/>
          <a:cs typeface="Calibri" panose="020F0502020204030204" pitchFamily="34" charset="0"/>
        </a:defRPr>
      </a:lvl2pPr>
      <a:lvl3pPr marL="1080000" indent="-360000" algn="l" rtl="0" eaLnBrk="0" fontAlgn="base" hangingPunct="0">
        <a:spcBef>
          <a:spcPts val="0"/>
        </a:spcBef>
        <a:spcAft>
          <a:spcPct val="0"/>
        </a:spcAft>
        <a:buClrTx/>
        <a:buSzPct val="100000"/>
        <a:buFont typeface="Arial" panose="020B0604020202020204" pitchFamily="34" charset="0"/>
        <a:buChar char="•"/>
        <a:defRPr>
          <a:solidFill>
            <a:schemeClr val="tx1"/>
          </a:solidFill>
          <a:latin typeface="Calibri" panose="020F0502020204030204" pitchFamily="34" charset="0"/>
          <a:cs typeface="Calibri" panose="020F0502020204030204" pitchFamily="34" charset="0"/>
        </a:defRPr>
      </a:lvl3pPr>
      <a:lvl4pPr marL="1440000" indent="-360000" algn="l" rtl="0" eaLnBrk="0" fontAlgn="base" hangingPunct="0">
        <a:spcBef>
          <a:spcPts val="0"/>
        </a:spcBef>
        <a:spcAft>
          <a:spcPct val="0"/>
        </a:spcAft>
        <a:buClrTx/>
        <a:buSzPct val="65000"/>
        <a:buFont typeface="Courier New" panose="02070309020205020404" pitchFamily="49" charset="0"/>
        <a:buChar char="o"/>
        <a:defRPr sz="1600">
          <a:solidFill>
            <a:schemeClr val="tx1"/>
          </a:solidFill>
          <a:latin typeface="Calibri" panose="020F0502020204030204" pitchFamily="34" charset="0"/>
          <a:cs typeface="Calibri" panose="020F0502020204030204" pitchFamily="34" charset="0"/>
        </a:defRPr>
      </a:lvl4pPr>
      <a:lvl5pPr marL="1800000" indent="-360000" algn="l" rtl="0" eaLnBrk="0" fontAlgn="base" hangingPunct="0">
        <a:spcBef>
          <a:spcPts val="0"/>
        </a:spcBef>
        <a:spcAft>
          <a:spcPct val="0"/>
        </a:spcAft>
        <a:buClrTx/>
        <a:buSzPct val="100000"/>
        <a:buFont typeface="Arial" panose="020B0604020202020204" pitchFamily="34" charset="0"/>
        <a:buChar char="•"/>
        <a:defRPr sz="1400">
          <a:solidFill>
            <a:schemeClr val="tx1"/>
          </a:solidFill>
          <a:latin typeface="Calibri" panose="020F0502020204030204" pitchFamily="34" charset="0"/>
          <a:cs typeface="Calibri" panose="020F0502020204030204" pitchFamily="34" charset="0"/>
        </a:defRPr>
      </a:lvl5pPr>
      <a:lvl6pPr marL="2754313" indent="-468313" algn="l" rtl="0" fontAlgn="base">
        <a:spcBef>
          <a:spcPct val="20000"/>
        </a:spcBef>
        <a:spcAft>
          <a:spcPct val="0"/>
        </a:spcAft>
        <a:buClr>
          <a:srgbClr val="3070B4"/>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rgbClr val="3070B4"/>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rgbClr val="3070B4"/>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rgbClr val="3070B4"/>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hurchofengland.sharepoint.com/:b:/t/ARCH-CNet-NetZeroOfficers/IQD-MONAEvyTS5zHLpBL0F1eAd6NSnAuEqC3r7Xw23Xiuek"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canterburydiocese.org/news/latest-news/energy-footprint-tool-launches.ph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ecochurch.arocha.org.uk/" TargetMode="External"/><Relationship Id="rId4" Type="http://schemas.openxmlformats.org/officeDocument/2006/relationships/hyperlink" Target="https://www.churchofengland.org/about/environment-and-climate-change/creationtide/great-switch-cre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4A212-11B4-BDAD-77A8-1A027221A3BF}"/>
              </a:ext>
            </a:extLst>
          </p:cNvPr>
          <p:cNvSpPr>
            <a:spLocks noGrp="1"/>
          </p:cNvSpPr>
          <p:nvPr>
            <p:ph type="title"/>
          </p:nvPr>
        </p:nvSpPr>
        <p:spPr/>
        <p:txBody>
          <a:bodyPr/>
          <a:lstStyle/>
          <a:p>
            <a:r>
              <a:rPr lang="en-GB" sz="3600" dirty="0">
                <a:latin typeface="Calibri"/>
                <a:cs typeface="Calibri"/>
              </a:rPr>
              <a:t>Net Zero Carbon and Environment Report</a:t>
            </a:r>
            <a:br>
              <a:rPr lang="en-GB" dirty="0">
                <a:latin typeface="Calibri"/>
                <a:cs typeface="Calibri"/>
              </a:rPr>
            </a:br>
            <a:r>
              <a:rPr lang="en-GB" sz="3600" dirty="0">
                <a:latin typeface="Calibri"/>
                <a:cs typeface="Calibri"/>
              </a:rPr>
              <a:t>Canterbury Diocesan Synod</a:t>
            </a:r>
            <a:endParaRPr lang="en-GB" sz="3600" dirty="0"/>
          </a:p>
        </p:txBody>
      </p:sp>
      <p:sp>
        <p:nvSpPr>
          <p:cNvPr id="3" name="Text Placeholder 2">
            <a:extLst>
              <a:ext uri="{FF2B5EF4-FFF2-40B4-BE49-F238E27FC236}">
                <a16:creationId xmlns:a16="http://schemas.microsoft.com/office/drawing/2014/main" id="{85354133-671E-E2A1-C05A-D97FD9306D75}"/>
              </a:ext>
            </a:extLst>
          </p:cNvPr>
          <p:cNvSpPr>
            <a:spLocks noGrp="1"/>
          </p:cNvSpPr>
          <p:nvPr>
            <p:ph type="body" idx="1"/>
          </p:nvPr>
        </p:nvSpPr>
        <p:spPr>
          <a:xfrm>
            <a:off x="959429" y="2996953"/>
            <a:ext cx="10363200" cy="2421208"/>
          </a:xfrm>
        </p:spPr>
        <p:txBody>
          <a:bodyPr/>
          <a:lstStyle/>
          <a:p>
            <a:r>
              <a:rPr lang="en-GB" sz="3600" dirty="0">
                <a:ea typeface="Calibri"/>
              </a:rPr>
              <a:t>Cat Jamieson – Net Zero </a:t>
            </a:r>
            <a:r>
              <a:rPr lang="en-GB" sz="3600">
                <a:ea typeface="Calibri"/>
              </a:rPr>
              <a:t>Programme Manager</a:t>
            </a:r>
          </a:p>
          <a:p>
            <a:r>
              <a:rPr lang="en-GB" sz="3600" dirty="0">
                <a:ea typeface="Calibri"/>
              </a:rPr>
              <a:t>March 2026</a:t>
            </a:r>
          </a:p>
        </p:txBody>
      </p:sp>
    </p:spTree>
    <p:extLst>
      <p:ext uri="{BB962C8B-B14F-4D97-AF65-F5344CB8AC3E}">
        <p14:creationId xmlns:p14="http://schemas.microsoft.com/office/powerpoint/2010/main" val="3678068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3F44D-0669-FF6F-9856-38C933CB8F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BD2F1C-7B0D-FE53-C35F-E58D8DEAB189}"/>
              </a:ext>
            </a:extLst>
          </p:cNvPr>
          <p:cNvSpPr>
            <a:spLocks noGrp="1"/>
          </p:cNvSpPr>
          <p:nvPr>
            <p:ph type="title"/>
          </p:nvPr>
        </p:nvSpPr>
        <p:spPr/>
        <p:txBody>
          <a:bodyPr/>
          <a:lstStyle/>
          <a:p>
            <a:r>
              <a:rPr lang="en-GB" dirty="0">
                <a:solidFill>
                  <a:srgbClr val="00B050"/>
                </a:solidFill>
              </a:rPr>
              <a:t>Net Zero Carbon</a:t>
            </a:r>
          </a:p>
        </p:txBody>
      </p:sp>
      <p:sp>
        <p:nvSpPr>
          <p:cNvPr id="3" name="Rectangle 2">
            <a:extLst>
              <a:ext uri="{FF2B5EF4-FFF2-40B4-BE49-F238E27FC236}">
                <a16:creationId xmlns:a16="http://schemas.microsoft.com/office/drawing/2014/main" id="{E64E0EEC-DC61-8E36-0D6E-59D381496DE3}"/>
              </a:ext>
            </a:extLst>
          </p:cNvPr>
          <p:cNvSpPr/>
          <p:nvPr/>
        </p:nvSpPr>
        <p:spPr bwMode="auto">
          <a:xfrm>
            <a:off x="1213163" y="1383397"/>
            <a:ext cx="5234413" cy="403425"/>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b="1" dirty="0">
                <a:solidFill>
                  <a:schemeClr val="bg1"/>
                </a:solidFill>
                <a:latin typeface="Aptos" panose="020B0004020202020204" pitchFamily="34" charset="0"/>
                <a:cs typeface="Calibri" panose="020F0502020204030204" pitchFamily="34" charset="0"/>
              </a:rPr>
              <a:t>Highlights</a:t>
            </a:r>
            <a:endParaRPr kumimoji="0" lang="en-GB" sz="1800" b="1" i="0" u="none" strike="noStrike" cap="none" normalizeH="0" baseline="0" dirty="0">
              <a:ln>
                <a:noFill/>
              </a:ln>
              <a:solidFill>
                <a:schemeClr val="bg1"/>
              </a:solidFill>
              <a:effectLst/>
              <a:latin typeface="Aptos" panose="020B000402020202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EA96B8E9-C68D-365B-468F-CFF8A36F724A}"/>
              </a:ext>
            </a:extLst>
          </p:cNvPr>
          <p:cNvSpPr/>
          <p:nvPr/>
        </p:nvSpPr>
        <p:spPr bwMode="auto">
          <a:xfrm>
            <a:off x="6670233" y="4180010"/>
            <a:ext cx="5234413" cy="304517"/>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800" b="1" i="0" u="none" strike="noStrike" cap="none" normalizeH="0" baseline="0" dirty="0">
                <a:ln>
                  <a:noFill/>
                </a:ln>
                <a:solidFill>
                  <a:schemeClr val="bg1"/>
                </a:solidFill>
                <a:effectLst/>
                <a:latin typeface="Aptos" panose="020B0004020202020204" pitchFamily="34" charset="0"/>
                <a:cs typeface="Calibri" panose="020F0502020204030204" pitchFamily="34" charset="0"/>
              </a:rPr>
              <a:t>Future</a:t>
            </a:r>
          </a:p>
        </p:txBody>
      </p:sp>
      <p:sp>
        <p:nvSpPr>
          <p:cNvPr id="5" name="Rectangle 4">
            <a:extLst>
              <a:ext uri="{FF2B5EF4-FFF2-40B4-BE49-F238E27FC236}">
                <a16:creationId xmlns:a16="http://schemas.microsoft.com/office/drawing/2014/main" id="{85CBEE84-4BA0-C8C6-72D3-C65A1D711882}"/>
              </a:ext>
            </a:extLst>
          </p:cNvPr>
          <p:cNvSpPr/>
          <p:nvPr/>
        </p:nvSpPr>
        <p:spPr bwMode="auto">
          <a:xfrm>
            <a:off x="1238814" y="4180010"/>
            <a:ext cx="5234413" cy="304517"/>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800" b="1" i="0" u="none" strike="noStrike" cap="none" normalizeH="0" baseline="0" dirty="0">
                <a:ln>
                  <a:noFill/>
                </a:ln>
                <a:solidFill>
                  <a:schemeClr val="bg1"/>
                </a:solidFill>
                <a:effectLst/>
                <a:latin typeface="Aptos" panose="020B0004020202020204" pitchFamily="34" charset="0"/>
                <a:cs typeface="Calibri" panose="020F0502020204030204" pitchFamily="34" charset="0"/>
              </a:rPr>
              <a:t>Next Steps</a:t>
            </a:r>
          </a:p>
        </p:txBody>
      </p:sp>
      <p:sp>
        <p:nvSpPr>
          <p:cNvPr id="6" name="Rectangle 5">
            <a:extLst>
              <a:ext uri="{FF2B5EF4-FFF2-40B4-BE49-F238E27FC236}">
                <a16:creationId xmlns:a16="http://schemas.microsoft.com/office/drawing/2014/main" id="{93BC245D-3BD3-CCB6-3AA5-95805691EF55}"/>
              </a:ext>
            </a:extLst>
          </p:cNvPr>
          <p:cNvSpPr/>
          <p:nvPr/>
        </p:nvSpPr>
        <p:spPr bwMode="auto">
          <a:xfrm>
            <a:off x="6670233" y="1394431"/>
            <a:ext cx="5234413" cy="392391"/>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800" b="1" i="0" u="none" strike="noStrike" cap="none" normalizeH="0" baseline="0" dirty="0">
                <a:ln>
                  <a:noFill/>
                </a:ln>
                <a:solidFill>
                  <a:schemeClr val="bg1"/>
                </a:solidFill>
                <a:effectLst/>
                <a:latin typeface="Aptos" panose="020B0004020202020204" pitchFamily="34" charset="0"/>
                <a:cs typeface="Calibri" panose="020F0502020204030204" pitchFamily="34" charset="0"/>
              </a:rPr>
              <a:t>Concerns</a:t>
            </a:r>
          </a:p>
        </p:txBody>
      </p:sp>
      <p:sp>
        <p:nvSpPr>
          <p:cNvPr id="9" name="Rectangle 8">
            <a:extLst>
              <a:ext uri="{FF2B5EF4-FFF2-40B4-BE49-F238E27FC236}">
                <a16:creationId xmlns:a16="http://schemas.microsoft.com/office/drawing/2014/main" id="{0B13847D-1BF9-59FA-4ECC-814438CBCD2B}"/>
              </a:ext>
            </a:extLst>
          </p:cNvPr>
          <p:cNvSpPr/>
          <p:nvPr/>
        </p:nvSpPr>
        <p:spPr bwMode="auto">
          <a:xfrm>
            <a:off x="1220488" y="1786822"/>
            <a:ext cx="5234413" cy="2239978"/>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285750" indent="-285750">
              <a:buFont typeface="Arial" panose="020B0604020202020204" pitchFamily="34" charset="0"/>
              <a:buChar char="•"/>
            </a:pPr>
            <a:r>
              <a:rPr lang="en-GB" sz="1200" b="1" dirty="0">
                <a:latin typeface="Aptos"/>
                <a:cs typeface="Calibri"/>
              </a:rPr>
              <a:t>NZC Capacity Building Grant </a:t>
            </a:r>
            <a:r>
              <a:rPr lang="en-GB" sz="1200" dirty="0">
                <a:latin typeface="Aptos"/>
                <a:cs typeface="Calibri"/>
              </a:rPr>
              <a:t>has been extended to June 2029, ensuring diocesan net zero team will continue to be available to support parishes with decarbonisation and energy efficiency actions</a:t>
            </a:r>
          </a:p>
          <a:p>
            <a:pPr marL="285750" indent="-285750">
              <a:buFont typeface="Arial" panose="020B0604020202020204" pitchFamily="34" charset="0"/>
              <a:buChar char="•"/>
            </a:pPr>
            <a:r>
              <a:rPr lang="en-GB" sz="1200" b="1" dirty="0">
                <a:latin typeface="Aptos"/>
                <a:cs typeface="Calibri"/>
              </a:rPr>
              <a:t>£90,700 Net Zero Quick Wins </a:t>
            </a:r>
            <a:r>
              <a:rPr lang="en-GB" sz="1200" dirty="0">
                <a:latin typeface="Aptos"/>
                <a:cs typeface="Calibri"/>
              </a:rPr>
              <a:t>extension funding agreed – launch details to follow</a:t>
            </a:r>
          </a:p>
          <a:p>
            <a:pPr marL="285750" indent="-285750">
              <a:buFont typeface="Arial" panose="020B0604020202020204" pitchFamily="34" charset="0"/>
              <a:buChar char="•"/>
            </a:pPr>
            <a:r>
              <a:rPr lang="en-GB" sz="1200" dirty="0">
                <a:latin typeface="Aptos"/>
                <a:cs typeface="Calibri"/>
                <a:hlinkClick r:id="rId3"/>
              </a:rPr>
              <a:t>New national net zero funding </a:t>
            </a:r>
            <a:r>
              <a:rPr lang="en-GB" sz="1200" dirty="0">
                <a:latin typeface="Aptos"/>
                <a:cs typeface="Calibri"/>
              </a:rPr>
              <a:t>includes Give To Go Green, Boiler Replacement Fund, Churches Decarbonisation Fund (launch Q2) </a:t>
            </a:r>
          </a:p>
          <a:p>
            <a:pPr marL="285750" indent="-285750">
              <a:buFont typeface="Arial" panose="020B0604020202020204" pitchFamily="34" charset="0"/>
              <a:buChar char="•"/>
            </a:pPr>
            <a:r>
              <a:rPr lang="en-GB" sz="1200" b="1" dirty="0">
                <a:latin typeface="Aptos"/>
                <a:cs typeface="Calibri"/>
              </a:rPr>
              <a:t>New Solar PV Partnership Fund </a:t>
            </a:r>
            <a:r>
              <a:rPr lang="en-GB" sz="1200" dirty="0">
                <a:latin typeface="Aptos"/>
                <a:cs typeface="Calibri"/>
              </a:rPr>
              <a:t>of £50,000 will enable Diocese to provide grants to churches for solar PV (launch Q2) </a:t>
            </a:r>
          </a:p>
          <a:p>
            <a:pPr marL="285750" indent="-285750">
              <a:buFont typeface="Arial" panose="020B0604020202020204" pitchFamily="34" charset="0"/>
              <a:buChar char="•"/>
            </a:pPr>
            <a:r>
              <a:rPr lang="en-GB" sz="1200" dirty="0">
                <a:latin typeface="Aptos"/>
                <a:cs typeface="Calibri"/>
              </a:rPr>
              <a:t>Net Zero Adviser delivering </a:t>
            </a:r>
            <a:r>
              <a:rPr lang="en-GB" sz="1200" b="1" dirty="0">
                <a:latin typeface="Aptos"/>
                <a:cs typeface="Calibri"/>
              </a:rPr>
              <a:t>monthly webinars t</a:t>
            </a:r>
            <a:r>
              <a:rPr lang="en-GB" sz="1200" dirty="0">
                <a:latin typeface="Aptos"/>
                <a:cs typeface="Calibri"/>
              </a:rPr>
              <a:t>o support with EFT, net zero and eco church</a:t>
            </a:r>
          </a:p>
        </p:txBody>
      </p:sp>
      <p:sp>
        <p:nvSpPr>
          <p:cNvPr id="10" name="Rectangle 9">
            <a:extLst>
              <a:ext uri="{FF2B5EF4-FFF2-40B4-BE49-F238E27FC236}">
                <a16:creationId xmlns:a16="http://schemas.microsoft.com/office/drawing/2014/main" id="{D897B8B7-8140-586C-5AE4-384C62038B1D}"/>
              </a:ext>
            </a:extLst>
          </p:cNvPr>
          <p:cNvSpPr/>
          <p:nvPr/>
        </p:nvSpPr>
        <p:spPr bwMode="auto">
          <a:xfrm>
            <a:off x="6670232" y="1786822"/>
            <a:ext cx="5234413" cy="2239978"/>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285750" indent="-285750" eaLnBrk="0" fontAlgn="base" hangingPunct="0">
              <a:spcBef>
                <a:spcPct val="0"/>
              </a:spcBef>
              <a:spcAft>
                <a:spcPct val="0"/>
              </a:spcAft>
              <a:buFont typeface="Arial" panose="020B0604020202020204" pitchFamily="34" charset="0"/>
              <a:buChar char="•"/>
            </a:pPr>
            <a:r>
              <a:rPr lang="en-GB" sz="1200" b="1" dirty="0">
                <a:solidFill>
                  <a:schemeClr val="tx1"/>
                </a:solidFill>
                <a:latin typeface="Aptos" panose="020B0004020202020204" pitchFamily="34" charset="0"/>
                <a:cs typeface="Calibri" panose="020F0502020204030204" pitchFamily="34" charset="0"/>
              </a:rPr>
              <a:t>Strategic Programme Manager </a:t>
            </a:r>
            <a:r>
              <a:rPr lang="en-GB" sz="1200" dirty="0">
                <a:solidFill>
                  <a:schemeClr val="tx1"/>
                </a:solidFill>
                <a:latin typeface="Aptos" panose="020B0004020202020204" pitchFamily="34" charset="0"/>
                <a:cs typeface="Calibri" panose="020F0502020204030204" pitchFamily="34" charset="0"/>
              </a:rPr>
              <a:t>who has been the strategic lead  for net zero, embedding the work across the diocese and establishing the net zero team retires in June 2026 </a:t>
            </a:r>
          </a:p>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200" b="1" dirty="0">
                <a:solidFill>
                  <a:schemeClr val="tx1"/>
                </a:solidFill>
                <a:latin typeface="Aptos" panose="020B0004020202020204" pitchFamily="34" charset="0"/>
                <a:cs typeface="Calibri" panose="020F0502020204030204" pitchFamily="34" charset="0"/>
              </a:rPr>
              <a:t>Diocesan Environmental Officer is  </a:t>
            </a:r>
            <a:r>
              <a:rPr lang="en-GB" sz="1200" dirty="0">
                <a:solidFill>
                  <a:schemeClr val="tx1"/>
                </a:solidFill>
                <a:latin typeface="Aptos" panose="020B0004020202020204" pitchFamily="34" charset="0"/>
                <a:cs typeface="Calibri" panose="020F0502020204030204" pitchFamily="34" charset="0"/>
              </a:rPr>
              <a:t>stepping back from to role on 1</a:t>
            </a:r>
            <a:r>
              <a:rPr lang="en-GB" sz="1200" baseline="30000" dirty="0">
                <a:solidFill>
                  <a:schemeClr val="tx1"/>
                </a:solidFill>
                <a:latin typeface="Aptos" panose="020B0004020202020204" pitchFamily="34" charset="0"/>
                <a:cs typeface="Calibri" panose="020F0502020204030204" pitchFamily="34" charset="0"/>
              </a:rPr>
              <a:t>st</a:t>
            </a:r>
            <a:r>
              <a:rPr lang="en-GB" sz="1200" dirty="0">
                <a:solidFill>
                  <a:schemeClr val="tx1"/>
                </a:solidFill>
                <a:latin typeface="Aptos" panose="020B0004020202020204" pitchFamily="34" charset="0"/>
                <a:cs typeface="Calibri" panose="020F0502020204030204" pitchFamily="34" charset="0"/>
              </a:rPr>
              <a:t> April – instrumental to many environmental initiatives such as Growing Greener, Eco Conference, Coordinating Eco Champions etc. </a:t>
            </a:r>
          </a:p>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200" b="1" dirty="0">
                <a:solidFill>
                  <a:schemeClr val="tx1"/>
                </a:solidFill>
                <a:latin typeface="Aptos" panose="020B0004020202020204" pitchFamily="34" charset="0"/>
                <a:cs typeface="Calibri" panose="020F0502020204030204" pitchFamily="34" charset="0"/>
              </a:rPr>
              <a:t>Regional Fundraising Officer </a:t>
            </a:r>
            <a:r>
              <a:rPr lang="en-GB" sz="1200" dirty="0">
                <a:solidFill>
                  <a:schemeClr val="tx1"/>
                </a:solidFill>
                <a:latin typeface="Aptos" panose="020B0004020202020204" pitchFamily="34" charset="0"/>
                <a:cs typeface="Calibri" panose="020F0502020204030204" pitchFamily="34" charset="0"/>
              </a:rPr>
              <a:t>recruitment has not yet started as agreement for working across 5 dioceses is being finalised</a:t>
            </a:r>
          </a:p>
        </p:txBody>
      </p:sp>
      <p:sp>
        <p:nvSpPr>
          <p:cNvPr id="11" name="Rectangle 10">
            <a:extLst>
              <a:ext uri="{FF2B5EF4-FFF2-40B4-BE49-F238E27FC236}">
                <a16:creationId xmlns:a16="http://schemas.microsoft.com/office/drawing/2014/main" id="{22A2D6C0-01A8-044E-1BAC-7DF3335E9018}"/>
              </a:ext>
            </a:extLst>
          </p:cNvPr>
          <p:cNvSpPr/>
          <p:nvPr/>
        </p:nvSpPr>
        <p:spPr bwMode="auto">
          <a:xfrm>
            <a:off x="6670232" y="4487203"/>
            <a:ext cx="5234413" cy="2015856"/>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285750" indent="-285750">
              <a:buFont typeface="Arial" panose="020B0604020202020204" pitchFamily="34" charset="0"/>
              <a:buChar char="•"/>
            </a:pPr>
            <a:r>
              <a:rPr lang="en-GB" sz="1200" b="1" dirty="0">
                <a:latin typeface="Aptos"/>
                <a:cs typeface="Calibri"/>
              </a:rPr>
              <a:t>Eco Conference 2026 </a:t>
            </a:r>
            <a:r>
              <a:rPr lang="en-GB" sz="1200" dirty="0">
                <a:latin typeface="Aptos"/>
                <a:cs typeface="Calibri"/>
              </a:rPr>
              <a:t>– Save the date 19</a:t>
            </a:r>
            <a:r>
              <a:rPr lang="en-GB" sz="1200" baseline="30000" dirty="0">
                <a:latin typeface="Aptos"/>
                <a:cs typeface="Calibri"/>
              </a:rPr>
              <a:t>th</a:t>
            </a:r>
            <a:r>
              <a:rPr lang="en-GB" sz="1200" dirty="0">
                <a:latin typeface="Aptos"/>
                <a:cs typeface="Calibri"/>
              </a:rPr>
              <a:t> September, Rochester Cathedral</a:t>
            </a:r>
          </a:p>
        </p:txBody>
      </p:sp>
      <p:sp>
        <p:nvSpPr>
          <p:cNvPr id="12" name="Rectangle 11">
            <a:extLst>
              <a:ext uri="{FF2B5EF4-FFF2-40B4-BE49-F238E27FC236}">
                <a16:creationId xmlns:a16="http://schemas.microsoft.com/office/drawing/2014/main" id="{64524C63-F374-8659-E15B-241E52E5896C}"/>
              </a:ext>
            </a:extLst>
          </p:cNvPr>
          <p:cNvSpPr/>
          <p:nvPr/>
        </p:nvSpPr>
        <p:spPr bwMode="auto">
          <a:xfrm>
            <a:off x="1238814" y="4487203"/>
            <a:ext cx="5234413" cy="2015856"/>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200" dirty="0">
                <a:solidFill>
                  <a:schemeClr val="tx1"/>
                </a:solidFill>
                <a:latin typeface="Aptos" panose="020B0004020202020204" pitchFamily="34" charset="0"/>
                <a:cs typeface="Calibri" panose="020F0502020204030204" pitchFamily="34" charset="0"/>
              </a:rPr>
              <a:t>Continue delivering </a:t>
            </a:r>
            <a:r>
              <a:rPr lang="en-GB" sz="1200" b="1" dirty="0">
                <a:solidFill>
                  <a:schemeClr val="tx1"/>
                </a:solidFill>
                <a:latin typeface="Aptos" panose="020B0004020202020204" pitchFamily="34" charset="0"/>
                <a:cs typeface="Calibri" panose="020F0502020204030204" pitchFamily="34" charset="0"/>
              </a:rPr>
              <a:t>webinar series </a:t>
            </a:r>
            <a:r>
              <a:rPr lang="en-GB" sz="1200" dirty="0">
                <a:solidFill>
                  <a:schemeClr val="tx1"/>
                </a:solidFill>
                <a:latin typeface="Aptos" panose="020B0004020202020204" pitchFamily="34" charset="0"/>
                <a:cs typeface="Calibri" panose="020F0502020204030204" pitchFamily="34" charset="0"/>
              </a:rPr>
              <a:t>(Funding 26</a:t>
            </a:r>
            <a:r>
              <a:rPr lang="en-GB" sz="1200" baseline="30000" dirty="0">
                <a:solidFill>
                  <a:schemeClr val="tx1"/>
                </a:solidFill>
                <a:latin typeface="Aptos" panose="020B0004020202020204" pitchFamily="34" charset="0"/>
                <a:cs typeface="Calibri" panose="020F0502020204030204" pitchFamily="34" charset="0"/>
              </a:rPr>
              <a:t>th</a:t>
            </a:r>
            <a:r>
              <a:rPr lang="en-GB" sz="1200" dirty="0">
                <a:solidFill>
                  <a:schemeClr val="tx1"/>
                </a:solidFill>
                <a:latin typeface="Aptos" panose="020B0004020202020204" pitchFamily="34" charset="0"/>
                <a:cs typeface="Calibri" panose="020F0502020204030204" pitchFamily="34" charset="0"/>
              </a:rPr>
              <a:t> March, Heating 30</a:t>
            </a:r>
            <a:r>
              <a:rPr lang="en-GB" sz="1200" baseline="30000" dirty="0">
                <a:solidFill>
                  <a:schemeClr val="tx1"/>
                </a:solidFill>
                <a:latin typeface="Aptos" panose="020B0004020202020204" pitchFamily="34" charset="0"/>
                <a:cs typeface="Calibri" panose="020F0502020204030204" pitchFamily="34" charset="0"/>
              </a:rPr>
              <a:t>th</a:t>
            </a:r>
            <a:r>
              <a:rPr lang="en-GB" sz="1200" dirty="0">
                <a:solidFill>
                  <a:schemeClr val="tx1"/>
                </a:solidFill>
                <a:latin typeface="Aptos" panose="020B0004020202020204" pitchFamily="34" charset="0"/>
                <a:cs typeface="Calibri" panose="020F0502020204030204" pitchFamily="34" charset="0"/>
              </a:rPr>
              <a:t> April, Eco Church Silver and Gold 28</a:t>
            </a:r>
            <a:r>
              <a:rPr lang="en-GB" sz="1200" baseline="30000" dirty="0">
                <a:solidFill>
                  <a:schemeClr val="tx1"/>
                </a:solidFill>
                <a:latin typeface="Aptos" panose="020B0004020202020204" pitchFamily="34" charset="0"/>
                <a:cs typeface="Calibri" panose="020F0502020204030204" pitchFamily="34" charset="0"/>
              </a:rPr>
              <a:t>th</a:t>
            </a:r>
            <a:r>
              <a:rPr lang="en-GB" sz="1200" dirty="0">
                <a:solidFill>
                  <a:schemeClr val="tx1"/>
                </a:solidFill>
                <a:latin typeface="Aptos" panose="020B0004020202020204" pitchFamily="34" charset="0"/>
                <a:cs typeface="Calibri" panose="020F0502020204030204" pitchFamily="34" charset="0"/>
              </a:rPr>
              <a:t> May)</a:t>
            </a:r>
          </a:p>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sz="1200" i="0" u="none" strike="noStrike" cap="none" normalizeH="0" baseline="0" dirty="0">
                <a:ln>
                  <a:noFill/>
                </a:ln>
                <a:solidFill>
                  <a:schemeClr val="tx1"/>
                </a:solidFill>
                <a:effectLst/>
                <a:latin typeface="Aptos" panose="020B0004020202020204" pitchFamily="34" charset="0"/>
                <a:cs typeface="Calibri" panose="020F0502020204030204" pitchFamily="34" charset="0"/>
              </a:rPr>
              <a:t>Run workshop and offer net </a:t>
            </a:r>
            <a:r>
              <a:rPr lang="en-GB" sz="1200" dirty="0">
                <a:solidFill>
                  <a:schemeClr val="tx1"/>
                </a:solidFill>
                <a:latin typeface="Aptos" panose="020B0004020202020204" pitchFamily="34" charset="0"/>
                <a:cs typeface="Calibri" panose="020F0502020204030204" pitchFamily="34" charset="0"/>
              </a:rPr>
              <a:t>zero support at </a:t>
            </a:r>
            <a:r>
              <a:rPr lang="en-GB" sz="1200" b="1" dirty="0">
                <a:solidFill>
                  <a:schemeClr val="tx1"/>
                </a:solidFill>
                <a:latin typeface="Aptos" panose="020B0004020202020204" pitchFamily="34" charset="0"/>
                <a:cs typeface="Calibri" panose="020F0502020204030204" pitchFamily="34" charset="0"/>
              </a:rPr>
              <a:t>Parish Conference </a:t>
            </a:r>
          </a:p>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sz="1200" i="0" u="none" strike="noStrike" cap="none" normalizeH="0" baseline="0" dirty="0">
                <a:ln>
                  <a:noFill/>
                </a:ln>
                <a:solidFill>
                  <a:schemeClr val="tx1"/>
                </a:solidFill>
                <a:effectLst/>
                <a:latin typeface="Aptos" panose="020B0004020202020204" pitchFamily="34" charset="0"/>
                <a:cs typeface="Calibri" panose="020F0502020204030204" pitchFamily="34" charset="0"/>
              </a:rPr>
              <a:t>Communicate and support </a:t>
            </a:r>
            <a:r>
              <a:rPr kumimoji="0" lang="en-GB" sz="1200" b="1" i="0" u="none" strike="noStrike" cap="none" normalizeH="0" baseline="0" dirty="0">
                <a:ln>
                  <a:noFill/>
                </a:ln>
                <a:solidFill>
                  <a:schemeClr val="tx1"/>
                </a:solidFill>
                <a:effectLst/>
                <a:latin typeface="Aptos" panose="020B0004020202020204" pitchFamily="34" charset="0"/>
                <a:cs typeface="Calibri" panose="020F0502020204030204" pitchFamily="34" charset="0"/>
              </a:rPr>
              <a:t>access to </a:t>
            </a:r>
            <a:r>
              <a:rPr lang="en-GB" sz="1200" b="1" dirty="0">
                <a:solidFill>
                  <a:schemeClr val="tx1"/>
                </a:solidFill>
                <a:latin typeface="Aptos" panose="020B0004020202020204" pitchFamily="34" charset="0"/>
                <a:cs typeface="Calibri" panose="020F0502020204030204" pitchFamily="34" charset="0"/>
              </a:rPr>
              <a:t>new net zero funding streams</a:t>
            </a:r>
            <a:r>
              <a:rPr lang="en-GB" sz="1200" dirty="0">
                <a:solidFill>
                  <a:schemeClr val="tx1"/>
                </a:solidFill>
                <a:latin typeface="Aptos" panose="020B0004020202020204" pitchFamily="34" charset="0"/>
                <a:cs typeface="Calibri" panose="020F0502020204030204" pitchFamily="34" charset="0"/>
              </a:rPr>
              <a:t> as more information is available</a:t>
            </a:r>
          </a:p>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200" dirty="0">
                <a:solidFill>
                  <a:schemeClr val="tx1"/>
                </a:solidFill>
                <a:latin typeface="Aptos" panose="020B0004020202020204" pitchFamily="34" charset="0"/>
                <a:cs typeface="Calibri" panose="020F0502020204030204" pitchFamily="34" charset="0"/>
              </a:rPr>
              <a:t>Support churches to complete the </a:t>
            </a:r>
            <a:r>
              <a:rPr lang="en-GB" sz="1200" b="1" dirty="0">
                <a:solidFill>
                  <a:schemeClr val="tx1"/>
                </a:solidFill>
                <a:latin typeface="Aptos" panose="020B0004020202020204" pitchFamily="34" charset="0"/>
                <a:cs typeface="Calibri" panose="020F0502020204030204" pitchFamily="34" charset="0"/>
              </a:rPr>
              <a:t>Energy Footprint Tool</a:t>
            </a:r>
          </a:p>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sz="1200" i="0" u="none" strike="noStrike" cap="none" normalizeH="0" baseline="0" dirty="0">
                <a:ln>
                  <a:noFill/>
                </a:ln>
                <a:solidFill>
                  <a:schemeClr val="tx1"/>
                </a:solidFill>
                <a:effectLst/>
                <a:latin typeface="Aptos" panose="020B0004020202020204" pitchFamily="34" charset="0"/>
                <a:cs typeface="Calibri" panose="020F0502020204030204" pitchFamily="34" charset="0"/>
              </a:rPr>
              <a:t>Launch </a:t>
            </a:r>
            <a:r>
              <a:rPr kumimoji="0" lang="en-GB" sz="1200" b="1" i="0" u="none" strike="noStrike" cap="none" normalizeH="0" baseline="0" dirty="0">
                <a:ln>
                  <a:noFill/>
                </a:ln>
                <a:solidFill>
                  <a:schemeClr val="tx1"/>
                </a:solidFill>
                <a:effectLst/>
                <a:latin typeface="Aptos" panose="020B0004020202020204" pitchFamily="34" charset="0"/>
                <a:cs typeface="Calibri" panose="020F0502020204030204" pitchFamily="34" charset="0"/>
              </a:rPr>
              <a:t>Net Zero Churches Pioneer Programme </a:t>
            </a:r>
            <a:r>
              <a:rPr kumimoji="0" lang="en-GB" sz="1200" i="0" u="none" strike="noStrike" cap="none" normalizeH="0" baseline="0" dirty="0">
                <a:ln>
                  <a:noFill/>
                </a:ln>
                <a:solidFill>
                  <a:schemeClr val="tx1"/>
                </a:solidFill>
                <a:effectLst/>
                <a:latin typeface="Aptos" panose="020B0004020202020204" pitchFamily="34" charset="0"/>
                <a:cs typeface="Calibri" panose="020F0502020204030204" pitchFamily="34" charset="0"/>
              </a:rPr>
              <a:t>for high </a:t>
            </a:r>
            <a:r>
              <a:rPr lang="en-GB" sz="1200" dirty="0">
                <a:solidFill>
                  <a:schemeClr val="tx1"/>
                </a:solidFill>
                <a:latin typeface="Aptos" panose="020B0004020202020204" pitchFamily="34" charset="0"/>
                <a:cs typeface="Calibri" panose="020F0502020204030204" pitchFamily="34" charset="0"/>
              </a:rPr>
              <a:t>e</a:t>
            </a:r>
            <a:r>
              <a:rPr kumimoji="0" lang="en-GB" sz="1200" i="0" u="none" strike="noStrike" cap="none" normalizeH="0" baseline="0" dirty="0">
                <a:ln>
                  <a:noFill/>
                </a:ln>
                <a:solidFill>
                  <a:schemeClr val="tx1"/>
                </a:solidFill>
                <a:effectLst/>
                <a:latin typeface="Aptos" panose="020B0004020202020204" pitchFamily="34" charset="0"/>
                <a:cs typeface="Calibri" panose="020F0502020204030204" pitchFamily="34" charset="0"/>
              </a:rPr>
              <a:t>mitting churches</a:t>
            </a:r>
          </a:p>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200" b="1">
                <a:solidFill>
                  <a:schemeClr val="tx1"/>
                </a:solidFill>
                <a:latin typeface="Aptos" panose="020B0004020202020204" pitchFamily="34" charset="0"/>
                <a:cs typeface="Calibri" panose="020F0502020204030204" pitchFamily="34" charset="0"/>
              </a:rPr>
              <a:t>Recruit</a:t>
            </a:r>
            <a:r>
              <a:rPr kumimoji="0" lang="en-GB" sz="1200" b="1" i="0" u="none" strike="noStrike" cap="none" normalizeH="0" baseline="0">
                <a:ln>
                  <a:noFill/>
                </a:ln>
                <a:solidFill>
                  <a:schemeClr val="tx1"/>
                </a:solidFill>
                <a:effectLst/>
                <a:latin typeface="Aptos" panose="020B0004020202020204" pitchFamily="34" charset="0"/>
                <a:cs typeface="Calibri" panose="020F0502020204030204" pitchFamily="34" charset="0"/>
              </a:rPr>
              <a:t> </a:t>
            </a:r>
            <a:r>
              <a:rPr kumimoji="0" lang="en-GB" sz="1200" b="1" i="0" u="none" strike="noStrike" cap="none" normalizeH="0" baseline="0" dirty="0">
                <a:ln>
                  <a:noFill/>
                </a:ln>
                <a:solidFill>
                  <a:schemeClr val="tx1"/>
                </a:solidFill>
                <a:effectLst/>
                <a:latin typeface="Aptos" panose="020B0004020202020204" pitchFamily="34" charset="0"/>
                <a:cs typeface="Calibri" panose="020F0502020204030204" pitchFamily="34" charset="0"/>
              </a:rPr>
              <a:t>new Diocesan Environmental Officer</a:t>
            </a:r>
          </a:p>
          <a:p>
            <a:pPr marL="285750" marR="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200" b="1" dirty="0">
                <a:solidFill>
                  <a:schemeClr val="tx1"/>
                </a:solidFill>
                <a:latin typeface="Aptos" panose="020B0004020202020204" pitchFamily="34" charset="0"/>
                <a:cs typeface="Calibri" panose="020F0502020204030204" pitchFamily="34" charset="0"/>
              </a:rPr>
              <a:t>Progress Regional Fundraiser </a:t>
            </a:r>
            <a:r>
              <a:rPr lang="en-GB" sz="1200" dirty="0">
                <a:solidFill>
                  <a:schemeClr val="tx1"/>
                </a:solidFill>
                <a:latin typeface="Aptos" panose="020B0004020202020204" pitchFamily="34" charset="0"/>
                <a:cs typeface="Calibri" panose="020F0502020204030204" pitchFamily="34" charset="0"/>
              </a:rPr>
              <a:t>recruitment</a:t>
            </a:r>
            <a:endParaRPr kumimoji="0" lang="en-GB" sz="1200" i="0" u="none" strike="noStrike" cap="none" normalizeH="0" baseline="0" dirty="0">
              <a:ln>
                <a:noFill/>
              </a:ln>
              <a:solidFill>
                <a:schemeClr val="tx1"/>
              </a:solidFill>
              <a:effectLst/>
              <a:latin typeface="Aptos" panose="020B0004020202020204" pitchFamily="34" charset="0"/>
              <a:cs typeface="Calibri" panose="020F0502020204030204" pitchFamily="34" charset="0"/>
            </a:endParaRPr>
          </a:p>
          <a:p>
            <a:pPr marR="0" algn="l" defTabSz="914400" rtl="0" eaLnBrk="0" fontAlgn="base" latinLnBrk="0" hangingPunct="0">
              <a:lnSpc>
                <a:spcPct val="100000"/>
              </a:lnSpc>
              <a:spcBef>
                <a:spcPct val="0"/>
              </a:spcBef>
              <a:spcAft>
                <a:spcPct val="0"/>
              </a:spcAft>
              <a:buClrTx/>
              <a:buSzTx/>
              <a:tabLst/>
            </a:pPr>
            <a:endParaRPr kumimoji="0" lang="en-GB" sz="1400" b="0" i="0" u="none" strike="noStrike" cap="none" normalizeH="0" baseline="0" dirty="0">
              <a:ln>
                <a:noFill/>
              </a:ln>
              <a:solidFill>
                <a:schemeClr val="tx1"/>
              </a:solidFill>
              <a:effectLst/>
              <a:latin typeface="Aptos" panose="020B000402020202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0F2D9CC4-95D2-108D-2A7F-771BD0EFA469}"/>
              </a:ext>
            </a:extLst>
          </p:cNvPr>
          <p:cNvSpPr/>
          <p:nvPr/>
        </p:nvSpPr>
        <p:spPr bwMode="auto">
          <a:xfrm>
            <a:off x="1238814" y="936704"/>
            <a:ext cx="10665832" cy="304517"/>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a:ln>
                  <a:noFill/>
                </a:ln>
                <a:solidFill>
                  <a:schemeClr val="bg1"/>
                </a:solidFill>
                <a:effectLst/>
                <a:latin typeface="Aptos" panose="020B0004020202020204" pitchFamily="34" charset="0"/>
              </a:rPr>
              <a:t>Our plan to reach net zero carbon by 2030.</a:t>
            </a:r>
          </a:p>
        </p:txBody>
      </p:sp>
      <p:sp>
        <p:nvSpPr>
          <p:cNvPr id="7" name="Rectangle 6">
            <a:extLst>
              <a:ext uri="{FF2B5EF4-FFF2-40B4-BE49-F238E27FC236}">
                <a16:creationId xmlns:a16="http://schemas.microsoft.com/office/drawing/2014/main" id="{A15C1F65-0648-61E6-DE54-69E82AC9A979}"/>
              </a:ext>
            </a:extLst>
          </p:cNvPr>
          <p:cNvSpPr/>
          <p:nvPr/>
        </p:nvSpPr>
        <p:spPr bwMode="auto">
          <a:xfrm>
            <a:off x="10275683" y="244444"/>
            <a:ext cx="1628962" cy="628272"/>
          </a:xfrm>
          <a:prstGeom prst="rect">
            <a:avLst/>
          </a:prstGeom>
          <a:solidFill>
            <a:schemeClr val="accent6">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b="1" dirty="0">
                <a:solidFill>
                  <a:schemeClr val="bg1"/>
                </a:solidFill>
                <a:latin typeface="Aptos" panose="020B0004020202020204" pitchFamily="34" charset="0"/>
              </a:rPr>
              <a:t>Some</a:t>
            </a:r>
            <a:r>
              <a:rPr kumimoji="0" lang="en-GB" sz="1800" b="1" i="0" u="none" strike="noStrike" cap="none" normalizeH="0" baseline="0" dirty="0">
                <a:ln>
                  <a:noFill/>
                </a:ln>
                <a:solidFill>
                  <a:schemeClr val="bg1"/>
                </a:solidFill>
                <a:effectLst/>
                <a:latin typeface="Aptos" panose="020B0004020202020204" pitchFamily="34" charset="0"/>
              </a:rPr>
              <a:t> concerns</a:t>
            </a:r>
          </a:p>
        </p:txBody>
      </p:sp>
    </p:spTree>
    <p:extLst>
      <p:ext uri="{BB962C8B-B14F-4D97-AF65-F5344CB8AC3E}">
        <p14:creationId xmlns:p14="http://schemas.microsoft.com/office/powerpoint/2010/main" val="2979980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3A601-C8BB-E026-4F4F-0DA352DCFCF3}"/>
              </a:ext>
            </a:extLst>
          </p:cNvPr>
          <p:cNvSpPr>
            <a:spLocks noGrp="1"/>
          </p:cNvSpPr>
          <p:nvPr>
            <p:ph type="title"/>
          </p:nvPr>
        </p:nvSpPr>
        <p:spPr/>
        <p:txBody>
          <a:bodyPr/>
          <a:lstStyle/>
          <a:p>
            <a:r>
              <a:rPr lang="en-GB" dirty="0"/>
              <a:t>Eco Church Registrations &amp; Awards  (Feb 26)</a:t>
            </a:r>
          </a:p>
        </p:txBody>
      </p:sp>
      <p:sp>
        <p:nvSpPr>
          <p:cNvPr id="3" name="TextBox 2">
            <a:extLst>
              <a:ext uri="{FF2B5EF4-FFF2-40B4-BE49-F238E27FC236}">
                <a16:creationId xmlns:a16="http://schemas.microsoft.com/office/drawing/2014/main" id="{58CA3CF4-663B-DEE5-2541-D9FFD59CC730}"/>
              </a:ext>
            </a:extLst>
          </p:cNvPr>
          <p:cNvSpPr txBox="1"/>
          <p:nvPr/>
        </p:nvSpPr>
        <p:spPr>
          <a:xfrm>
            <a:off x="10558732" y="1266737"/>
            <a:ext cx="1378802" cy="2308324"/>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en-GB" dirty="0"/>
              <a:t>Continue to encourage churches to register and work towards (higher) awards</a:t>
            </a:r>
          </a:p>
        </p:txBody>
      </p:sp>
      <p:graphicFrame>
        <p:nvGraphicFramePr>
          <p:cNvPr id="4" name="Table 3">
            <a:extLst>
              <a:ext uri="{FF2B5EF4-FFF2-40B4-BE49-F238E27FC236}">
                <a16:creationId xmlns:a16="http://schemas.microsoft.com/office/drawing/2014/main" id="{07869D58-2060-61CE-5E87-AAAB0E3DB8D2}"/>
              </a:ext>
            </a:extLst>
          </p:cNvPr>
          <p:cNvGraphicFramePr>
            <a:graphicFrameLocks noGrp="1"/>
          </p:cNvGraphicFramePr>
          <p:nvPr>
            <p:extLst>
              <p:ext uri="{D42A27DB-BD31-4B8C-83A1-F6EECF244321}">
                <p14:modId xmlns:p14="http://schemas.microsoft.com/office/powerpoint/2010/main" val="639985364"/>
              </p:ext>
            </p:extLst>
          </p:nvPr>
        </p:nvGraphicFramePr>
        <p:xfrm>
          <a:off x="1312720" y="1076174"/>
          <a:ext cx="8987220" cy="5013208"/>
        </p:xfrm>
        <a:graphic>
          <a:graphicData uri="http://schemas.openxmlformats.org/drawingml/2006/table">
            <a:tbl>
              <a:tblPr/>
              <a:tblGrid>
                <a:gridCol w="1810042">
                  <a:extLst>
                    <a:ext uri="{9D8B030D-6E8A-4147-A177-3AD203B41FA5}">
                      <a16:colId xmlns:a16="http://schemas.microsoft.com/office/drawing/2014/main" val="4031008372"/>
                    </a:ext>
                  </a:extLst>
                </a:gridCol>
                <a:gridCol w="1927898">
                  <a:extLst>
                    <a:ext uri="{9D8B030D-6E8A-4147-A177-3AD203B41FA5}">
                      <a16:colId xmlns:a16="http://schemas.microsoft.com/office/drawing/2014/main" val="1741903746"/>
                    </a:ext>
                  </a:extLst>
                </a:gridCol>
                <a:gridCol w="1545037">
                  <a:extLst>
                    <a:ext uri="{9D8B030D-6E8A-4147-A177-3AD203B41FA5}">
                      <a16:colId xmlns:a16="http://schemas.microsoft.com/office/drawing/2014/main" val="538232383"/>
                    </a:ext>
                  </a:extLst>
                </a:gridCol>
                <a:gridCol w="2068621">
                  <a:extLst>
                    <a:ext uri="{9D8B030D-6E8A-4147-A177-3AD203B41FA5}">
                      <a16:colId xmlns:a16="http://schemas.microsoft.com/office/drawing/2014/main" val="1643372615"/>
                    </a:ext>
                  </a:extLst>
                </a:gridCol>
                <a:gridCol w="1635622">
                  <a:extLst>
                    <a:ext uri="{9D8B030D-6E8A-4147-A177-3AD203B41FA5}">
                      <a16:colId xmlns:a16="http://schemas.microsoft.com/office/drawing/2014/main" val="3215692286"/>
                    </a:ext>
                  </a:extLst>
                </a:gridCol>
              </a:tblGrid>
              <a:tr h="1721888">
                <a:tc>
                  <a:txBody>
                    <a:bodyPr/>
                    <a:lstStyle/>
                    <a:p>
                      <a:pPr>
                        <a:buNone/>
                      </a:pPr>
                      <a:br>
                        <a:rPr lang="en-GB" sz="2800" b="1" dirty="0">
                          <a:effectLst/>
                          <a:latin typeface="Calibri" panose="020F0502020204030204" pitchFamily="34" charset="0"/>
                        </a:rPr>
                      </a:br>
                      <a:endParaRPr lang="en-GB" sz="2800" dirty="0">
                        <a:effectLst/>
                        <a:latin typeface="Calibri" panose="020F0502020204030204" pitchFamily="34"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2400" b="1" dirty="0">
                          <a:effectLst/>
                          <a:latin typeface="Calibri" panose="020F0502020204030204" pitchFamily="34" charset="0"/>
                        </a:rPr>
                        <a:t>Number of churches </a:t>
                      </a:r>
                      <a:endParaRPr lang="en-GB" sz="2400" dirty="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2400" b="1" dirty="0">
                          <a:effectLst/>
                          <a:latin typeface="Calibri" panose="020F0502020204030204" pitchFamily="34" charset="0"/>
                        </a:rPr>
                        <a:t>Percentage (based on 312 churches)</a:t>
                      </a:r>
                      <a:endParaRPr lang="en-GB" sz="2400" dirty="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2400" b="1" dirty="0">
                          <a:effectLst/>
                          <a:latin typeface="Calibri" panose="020F0502020204030204" pitchFamily="34" charset="0"/>
                        </a:rPr>
                        <a:t>Target number</a:t>
                      </a:r>
                      <a:endParaRPr lang="en-GB" sz="2400" dirty="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2400" b="1" dirty="0">
                          <a:effectLst/>
                          <a:latin typeface="Calibri" panose="020F0502020204030204" pitchFamily="34" charset="0"/>
                        </a:rPr>
                        <a:t>Target Percentage</a:t>
                      </a:r>
                      <a:endParaRPr lang="en-GB" sz="2400" dirty="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287781661"/>
                  </a:ext>
                </a:extLst>
              </a:tr>
              <a:tr h="789199">
                <a:tc>
                  <a:txBody>
                    <a:bodyPr/>
                    <a:lstStyle/>
                    <a:p>
                      <a:pPr>
                        <a:buNone/>
                      </a:pPr>
                      <a:r>
                        <a:rPr lang="en-GB" sz="2400" b="1">
                          <a:effectLst/>
                          <a:latin typeface="Calibri" panose="020F0502020204030204" pitchFamily="34" charset="0"/>
                        </a:rPr>
                        <a:t>Registered</a:t>
                      </a:r>
                      <a:endParaRPr lang="en-GB" sz="24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106 (up 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131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a:effectLst/>
                          <a:latin typeface="Calibri" panose="020F0502020204030204" pitchFamily="34"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7224155"/>
                  </a:ext>
                </a:extLst>
              </a:tr>
              <a:tr h="923723">
                <a:tc>
                  <a:txBody>
                    <a:bodyPr/>
                    <a:lstStyle/>
                    <a:p>
                      <a:pPr>
                        <a:buNone/>
                      </a:pPr>
                      <a:r>
                        <a:rPr lang="en-GB" sz="2400" b="1">
                          <a:effectLst/>
                          <a:latin typeface="Calibri" panose="020F0502020204030204" pitchFamily="34" charset="0"/>
                        </a:rPr>
                        <a:t>Bronze</a:t>
                      </a:r>
                      <a:endParaRPr lang="en-GB" sz="24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54 (down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a:effectLst/>
                          <a:latin typeface="Calibri" panose="020F0502020204030204" pitchFamily="34" charset="0"/>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a:effectLst/>
                          <a:latin typeface="Calibri" panose="020F0502020204030204" pitchFamily="34"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26486295"/>
                  </a:ext>
                </a:extLst>
              </a:tr>
              <a:tr h="789199">
                <a:tc>
                  <a:txBody>
                    <a:bodyPr/>
                    <a:lstStyle/>
                    <a:p>
                      <a:pPr>
                        <a:buNone/>
                      </a:pPr>
                      <a:r>
                        <a:rPr lang="en-GB" sz="2400" b="1">
                          <a:effectLst/>
                          <a:latin typeface="Calibri" panose="020F0502020204030204" pitchFamily="34" charset="0"/>
                        </a:rPr>
                        <a:t>Silver</a:t>
                      </a:r>
                      <a:endParaRPr lang="en-GB" sz="24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25 (up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buNone/>
                      </a:pPr>
                      <a:r>
                        <a:rPr lang="en-GB" sz="2400" dirty="0">
                          <a:effectLst/>
                          <a:latin typeface="Calibri" panose="020F0502020204030204" pitchFamily="34" charset="0"/>
                        </a:rPr>
                        <a:t>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buNone/>
                      </a:pPr>
                      <a:r>
                        <a:rPr lang="en-GB" sz="2400" dirty="0">
                          <a:effectLst/>
                          <a:latin typeface="Calibri" panose="020F0502020204030204" pitchFamily="34"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2511631"/>
                  </a:ext>
                </a:extLst>
              </a:tr>
              <a:tr h="789199">
                <a:tc>
                  <a:txBody>
                    <a:bodyPr/>
                    <a:lstStyle/>
                    <a:p>
                      <a:pPr>
                        <a:buNone/>
                      </a:pPr>
                      <a:r>
                        <a:rPr lang="en-GB" sz="2400" b="1">
                          <a:effectLst/>
                          <a:latin typeface="Calibri" panose="020F0502020204030204" pitchFamily="34" charset="0"/>
                        </a:rPr>
                        <a:t>Gold</a:t>
                      </a:r>
                      <a:endParaRPr lang="en-GB" sz="24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2400" dirty="0">
                          <a:effectLst/>
                          <a:latin typeface="Calibri" panose="020F0502020204030204" pitchFamily="34"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3987767"/>
                  </a:ext>
                </a:extLst>
              </a:tr>
            </a:tbl>
          </a:graphicData>
        </a:graphic>
      </p:graphicFrame>
      <p:sp>
        <p:nvSpPr>
          <p:cNvPr id="5" name="Rectangle 1">
            <a:extLst>
              <a:ext uri="{FF2B5EF4-FFF2-40B4-BE49-F238E27FC236}">
                <a16:creationId xmlns:a16="http://schemas.microsoft.com/office/drawing/2014/main" id="{1E6A3F78-8785-33C2-EA9A-5B1FFE63AC10}"/>
              </a:ext>
            </a:extLst>
          </p:cNvPr>
          <p:cNvSpPr>
            <a:spLocks noChangeArrowheads="1"/>
          </p:cNvSpPr>
          <p:nvPr/>
        </p:nvSpPr>
        <p:spPr bwMode="auto">
          <a:xfrm>
            <a:off x="3430588" y="31083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242424"/>
                </a:solidFill>
                <a:effectLst/>
                <a:latin typeface="Calibri" panose="020F0502020204030204" pitchFamily="34" charset="0"/>
                <a:cs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8" name="Straight Connector 7">
            <a:extLst>
              <a:ext uri="{FF2B5EF4-FFF2-40B4-BE49-F238E27FC236}">
                <a16:creationId xmlns:a16="http://schemas.microsoft.com/office/drawing/2014/main" id="{322CE382-C3FE-68D0-FC6B-C374ED16EA33}"/>
              </a:ext>
            </a:extLst>
          </p:cNvPr>
          <p:cNvCxnSpPr/>
          <p:nvPr/>
        </p:nvCxnSpPr>
        <p:spPr bwMode="auto">
          <a:xfrm>
            <a:off x="1295467" y="1052423"/>
            <a:ext cx="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CC872BB1-AB03-4DE0-1759-47CDF1207FE9}"/>
              </a:ext>
            </a:extLst>
          </p:cNvPr>
          <p:cNvCxnSpPr/>
          <p:nvPr/>
        </p:nvCxnSpPr>
        <p:spPr bwMode="auto">
          <a:xfrm flipV="1">
            <a:off x="1315794" y="1076174"/>
            <a:ext cx="0" cy="1691996"/>
          </a:xfrm>
          <a:prstGeom prst="line">
            <a:avLst/>
          </a:prstGeom>
          <a:solidFill>
            <a:schemeClr val="accent1"/>
          </a:solidFill>
          <a:ln w="158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786277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FC3E1-5DDC-AC72-5A12-664F85E5255E}"/>
              </a:ext>
            </a:extLst>
          </p:cNvPr>
          <p:cNvSpPr>
            <a:spLocks noGrp="1"/>
          </p:cNvSpPr>
          <p:nvPr>
            <p:ph type="title"/>
          </p:nvPr>
        </p:nvSpPr>
        <p:spPr/>
        <p:txBody>
          <a:bodyPr/>
          <a:lstStyle/>
          <a:p>
            <a:r>
              <a:rPr lang="en-GB" dirty="0"/>
              <a:t>Areas for parishes to focus on</a:t>
            </a:r>
          </a:p>
        </p:txBody>
      </p:sp>
      <p:sp>
        <p:nvSpPr>
          <p:cNvPr id="3" name="Content Placeholder 2">
            <a:extLst>
              <a:ext uri="{FF2B5EF4-FFF2-40B4-BE49-F238E27FC236}">
                <a16:creationId xmlns:a16="http://schemas.microsoft.com/office/drawing/2014/main" id="{41B54315-0001-5D40-CA27-685A493D6B43}"/>
              </a:ext>
            </a:extLst>
          </p:cNvPr>
          <p:cNvSpPr>
            <a:spLocks noGrp="1"/>
          </p:cNvSpPr>
          <p:nvPr>
            <p:ph idx="1"/>
          </p:nvPr>
        </p:nvSpPr>
        <p:spPr/>
        <p:txBody>
          <a:bodyPr/>
          <a:lstStyle/>
          <a:p>
            <a:r>
              <a:rPr lang="en-GB" sz="2000" dirty="0">
                <a:hlinkClick r:id="rId3"/>
              </a:rPr>
              <a:t>The Footprint Tool </a:t>
            </a:r>
            <a:r>
              <a:rPr lang="en-GB" sz="2000" dirty="0"/>
              <a:t>is now open – please do complete this for your church, it helps you understand your energy use, is essential to be eligible for  the new net zero funding and enables the diocese to target the right support in the right place </a:t>
            </a:r>
          </a:p>
          <a:p>
            <a:pPr marL="0" indent="0">
              <a:buNone/>
            </a:pPr>
            <a:endParaRPr lang="en-GB" sz="2000" dirty="0"/>
          </a:p>
          <a:p>
            <a:r>
              <a:rPr lang="en-GB" sz="2000" dirty="0"/>
              <a:t>Switch to a </a:t>
            </a:r>
            <a:r>
              <a:rPr lang="en-GB" sz="2000" b="1" dirty="0">
                <a:hlinkClick r:id="rId4"/>
              </a:rPr>
              <a:t>“Green Tariff” </a:t>
            </a:r>
            <a:r>
              <a:rPr lang="en-GB" sz="2000" dirty="0"/>
              <a:t>if you haven’t already</a:t>
            </a:r>
          </a:p>
          <a:p>
            <a:pPr marL="0" indent="0">
              <a:buNone/>
            </a:pPr>
            <a:endParaRPr lang="en-GB" sz="2000" dirty="0"/>
          </a:p>
          <a:p>
            <a:r>
              <a:rPr lang="en-GB" sz="2000" dirty="0"/>
              <a:t>Register for </a:t>
            </a:r>
            <a:r>
              <a:rPr lang="en-GB" sz="2000" b="1" dirty="0">
                <a:hlinkClick r:id="rId5"/>
              </a:rPr>
              <a:t>Eco Church </a:t>
            </a:r>
            <a:r>
              <a:rPr lang="en-GB" sz="2000" dirty="0"/>
              <a:t>and/or progress towards awards</a:t>
            </a:r>
          </a:p>
          <a:p>
            <a:pPr marL="0" indent="0">
              <a:buNone/>
            </a:pPr>
            <a:endParaRPr lang="en-GB" sz="2000" dirty="0"/>
          </a:p>
          <a:p>
            <a:r>
              <a:rPr lang="en-GB" sz="2000" dirty="0"/>
              <a:t>Be </a:t>
            </a:r>
            <a:r>
              <a:rPr lang="en-GB" sz="2000" b="1" dirty="0"/>
              <a:t>funding ready </a:t>
            </a:r>
            <a:r>
              <a:rPr lang="en-GB" sz="2000" dirty="0"/>
              <a:t>for the new net zero funding by checking for updates in The Briefing or join the funding webinar</a:t>
            </a:r>
          </a:p>
          <a:p>
            <a:pPr marL="0" indent="0">
              <a:buNone/>
            </a:pPr>
            <a:endParaRPr lang="en-GB" sz="2000" dirty="0"/>
          </a:p>
          <a:p>
            <a:r>
              <a:rPr lang="en-GB" sz="2000" dirty="0"/>
              <a:t>Consider how you might get involved as an Eco Champion or the new DEO!</a:t>
            </a:r>
          </a:p>
          <a:p>
            <a:pPr marL="0" indent="0">
              <a:buNone/>
            </a:pPr>
            <a:endParaRPr lang="en-GB" sz="2000" dirty="0"/>
          </a:p>
          <a:p>
            <a:r>
              <a:rPr lang="en-GB" sz="2000" dirty="0"/>
              <a:t>Contact the Diocesan Net Zero Adviser, Alyne Godfrey with any questions or for more information or support: </a:t>
            </a:r>
            <a:r>
              <a:rPr lang="en-GB" sz="2000" b="1" dirty="0"/>
              <a:t>agodfrey@diocant.org</a:t>
            </a:r>
          </a:p>
        </p:txBody>
      </p:sp>
    </p:spTree>
    <p:extLst>
      <p:ext uri="{BB962C8B-B14F-4D97-AF65-F5344CB8AC3E}">
        <p14:creationId xmlns:p14="http://schemas.microsoft.com/office/powerpoint/2010/main" val="1136766003"/>
      </p:ext>
    </p:extLst>
  </p:cSld>
  <p:clrMapOvr>
    <a:masterClrMapping/>
  </p:clrMapOvr>
</p:sld>
</file>

<file path=ppt/theme/theme1.xml><?xml version="1.0" encoding="utf-8"?>
<a:theme xmlns:a="http://schemas.openxmlformats.org/drawingml/2006/main" name="1_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Default Design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Default Design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Default Design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Default Design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Default Design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C8B6628001B548B12F4407668A0243" ma:contentTypeVersion="14" ma:contentTypeDescription="Create a new document." ma:contentTypeScope="" ma:versionID="e962245503e16486dae47aba74ab9517">
  <xsd:schema xmlns:xsd="http://www.w3.org/2001/XMLSchema" xmlns:xs="http://www.w3.org/2001/XMLSchema" xmlns:p="http://schemas.microsoft.com/office/2006/metadata/properties" xmlns:ns2="62eb5ae1-dadf-47ba-8375-6823ea3badcf" xmlns:ns3="6fbf294c-c39e-4a5d-8d48-d5680400676f" targetNamespace="http://schemas.microsoft.com/office/2006/metadata/properties" ma:root="true" ma:fieldsID="318d3457a36fb722f01ad80c418ea33b" ns2:_="" ns3:_="">
    <xsd:import namespace="62eb5ae1-dadf-47ba-8375-6823ea3badcf"/>
    <xsd:import namespace="6fbf294c-c39e-4a5d-8d48-d5680400676f"/>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eb5ae1-dadf-47ba-8375-6823ea3bad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9d6fa388-df72-4059-a89b-9cf282f5a0c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fbf294c-c39e-4a5d-8d48-d5680400676f"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46db8e5-009f-478b-8ade-f3404362d6a9}" ma:internalName="TaxCatchAll" ma:showField="CatchAllData" ma:web="6fbf294c-c39e-4a5d-8d48-d5680400676f">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2eb5ae1-dadf-47ba-8375-6823ea3badcf">
      <Terms xmlns="http://schemas.microsoft.com/office/infopath/2007/PartnerControls"/>
    </lcf76f155ced4ddcb4097134ff3c332f>
    <TaxCatchAll xmlns="6fbf294c-c39e-4a5d-8d48-d5680400676f" xsi:nil="true"/>
  </documentManagement>
</p:properties>
</file>

<file path=customXml/itemProps1.xml><?xml version="1.0" encoding="utf-8"?>
<ds:datastoreItem xmlns:ds="http://schemas.openxmlformats.org/officeDocument/2006/customXml" ds:itemID="{52C160BB-8029-48CF-87FB-67A6A391BE78}"/>
</file>

<file path=customXml/itemProps2.xml><?xml version="1.0" encoding="utf-8"?>
<ds:datastoreItem xmlns:ds="http://schemas.openxmlformats.org/officeDocument/2006/customXml" ds:itemID="{D7479785-ECD9-4B24-AA7D-309E37F284CF}">
  <ds:schemaRefs>
    <ds:schemaRef ds:uri="http://schemas.microsoft.com/sharepoint/v3/contenttype/forms"/>
  </ds:schemaRefs>
</ds:datastoreItem>
</file>

<file path=customXml/itemProps3.xml><?xml version="1.0" encoding="utf-8"?>
<ds:datastoreItem xmlns:ds="http://schemas.openxmlformats.org/officeDocument/2006/customXml" ds:itemID="{D40925AE-8C10-4330-BA60-7FC5C7172F31}">
  <ds:schemaRefs>
    <ds:schemaRef ds:uri="ecdd03a6-6b70-4d55-b9b3-a59b280314c3"/>
    <ds:schemaRef ds:uri="http://www.w3.org/XML/1998/namespace"/>
    <ds:schemaRef ds:uri="http://purl.org/dc/terms/"/>
    <ds:schemaRef ds:uri="http://purl.org/dc/dcmitype/"/>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b2ceb90f-942a-4450-b5dd-e311101b413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1815</TotalTime>
  <Words>535</Words>
  <Application>Microsoft Office PowerPoint</Application>
  <PresentationFormat>Widescreen</PresentationFormat>
  <Paragraphs>70</Paragraphs>
  <Slides>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Arial</vt:lpstr>
      <vt:lpstr>Times New Roman</vt:lpstr>
      <vt:lpstr>Wingdings</vt:lpstr>
      <vt:lpstr>Calibri</vt:lpstr>
      <vt:lpstr>Courier New</vt:lpstr>
      <vt:lpstr>1_Default Design</vt:lpstr>
      <vt:lpstr>Net Zero Carbon and Environment Report Canterbury Diocesan Synod</vt:lpstr>
      <vt:lpstr>Net Zero Carbon</vt:lpstr>
      <vt:lpstr>Eco Church Registrations &amp; Awards  (Feb 26)</vt:lpstr>
      <vt:lpstr>Areas for parishes to focus 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Marilyn Shrimpton</dc:creator>
  <cp:lastModifiedBy>Iain Blythe</cp:lastModifiedBy>
  <cp:revision>39</cp:revision>
  <cp:lastPrinted>2019-03-29T14:18:32Z</cp:lastPrinted>
  <dcterms:created xsi:type="dcterms:W3CDTF">2017-09-13T13:47:58Z</dcterms:created>
  <dcterms:modified xsi:type="dcterms:W3CDTF">2026-02-19T20:22:01Z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0x01010020C8B6628001B548B12F4407668A0243</vt:lpwstr>
  </property>
  <property fmtid="{D5CDD505-2E9C-101B-9397-08002B2CF9AE}" pid="3" name="MediaServiceImageTags">
    <vt:lpwstr/>
  </property>
</Properties>
</file>