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0" d="100"/>
          <a:sy n="30" d="100"/>
        </p:scale>
        <p:origin x="2102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terburydiocese.org/our-life/our-people/safeguarding-3174.php" TargetMode="External"/><Relationship Id="rId2" Type="http://schemas.openxmlformats.org/officeDocument/2006/relationships/hyperlink" Target="mailto:safeguarding@diocant.or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8255" y="623669"/>
            <a:ext cx="315567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 dirty="0"/>
              <a:t>Safeguarding </a:t>
            </a:r>
            <a:r>
              <a:rPr lang="en-GB" sz="2000" b="1" dirty="0"/>
              <a:t>Decision Tree</a:t>
            </a:r>
            <a:endParaRPr sz="2000" b="1" dirty="0"/>
          </a:p>
        </p:txBody>
      </p:sp>
      <p:sp>
        <p:nvSpPr>
          <p:cNvPr id="3" name="Oval 2"/>
          <p:cNvSpPr/>
          <p:nvPr/>
        </p:nvSpPr>
        <p:spPr>
          <a:xfrm>
            <a:off x="2285998" y="1149701"/>
            <a:ext cx="3060000" cy="503999"/>
          </a:xfrm>
          <a:prstGeom prst="ellipse">
            <a:avLst/>
          </a:prstGeom>
          <a:solidFill>
            <a:srgbClr val="5A5A5A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/>
            </a:pPr>
            <a:r>
              <a:rPr dirty="0"/>
              <a:t>Concern or Disclosure Identified</a:t>
            </a:r>
          </a:p>
        </p:txBody>
      </p:sp>
      <p:sp>
        <p:nvSpPr>
          <p:cNvPr id="4" name="Diamond 3"/>
          <p:cNvSpPr/>
          <p:nvPr/>
        </p:nvSpPr>
        <p:spPr>
          <a:xfrm>
            <a:off x="2285998" y="2069951"/>
            <a:ext cx="3060000" cy="720000"/>
          </a:xfrm>
          <a:prstGeom prst="diamond">
            <a:avLst/>
          </a:prstGeom>
          <a:solidFill>
            <a:srgbClr val="5A5A5A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/>
            </a:pPr>
            <a:r>
              <a:t>Is anyone in immediate danger?</a:t>
            </a:r>
          </a:p>
        </p:txBody>
      </p:sp>
      <p:sp>
        <p:nvSpPr>
          <p:cNvPr id="5" name="Rectangle 4"/>
          <p:cNvSpPr/>
          <p:nvPr/>
        </p:nvSpPr>
        <p:spPr>
          <a:xfrm>
            <a:off x="503999" y="3240000"/>
            <a:ext cx="3311999" cy="648000"/>
          </a:xfrm>
          <a:prstGeom prst="rect">
            <a:avLst/>
          </a:prstGeom>
          <a:solidFill>
            <a:srgbClr val="C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/>
            </a:pPr>
            <a:r>
              <a:t>YES → Call 999 immediately (police/ambulance). Ensure safety.</a:t>
            </a:r>
          </a:p>
        </p:txBody>
      </p:sp>
      <p:sp>
        <p:nvSpPr>
          <p:cNvPr id="6" name="Rectangle 5"/>
          <p:cNvSpPr/>
          <p:nvPr/>
        </p:nvSpPr>
        <p:spPr>
          <a:xfrm>
            <a:off x="503999" y="4353263"/>
            <a:ext cx="3311999" cy="576000"/>
          </a:xfrm>
          <a:prstGeom prst="rect">
            <a:avLst/>
          </a:prstGeom>
          <a:solidFill>
            <a:srgbClr val="C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/>
            </a:pPr>
            <a:r>
              <a:t>Notify Parish Safeguarding Officer (PSO) as soon as possible.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3999" y="5301099"/>
            <a:ext cx="3311999" cy="866639"/>
          </a:xfrm>
          <a:prstGeom prst="rect">
            <a:avLst/>
          </a:prstGeom>
          <a:solidFill>
            <a:srgbClr val="C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/>
            </a:pPr>
            <a:r>
              <a:rPr dirty="0"/>
              <a:t>PSO informs Diocesan Safeguarding Officer (DSO)</a:t>
            </a:r>
            <a:r>
              <a:rPr lang="en-GB" dirty="0"/>
              <a:t>/Diocesan Deputy Safeguarding Adviser/  (DA)/Diocesan Safeguarding Team (DST)</a:t>
            </a:r>
            <a:r>
              <a:rPr dirty="0"/>
              <a:t> at the earliest safe opportunity.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8000" y="3341595"/>
            <a:ext cx="3060000" cy="648000"/>
          </a:xfrm>
          <a:prstGeom prst="rect">
            <a:avLst/>
          </a:prstGeom>
          <a:solidFill>
            <a:srgbClr val="2F549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/>
            </a:pPr>
            <a:r>
              <a:rPr b="1" dirty="0"/>
              <a:t>NO </a:t>
            </a:r>
            <a:r>
              <a:rPr dirty="0"/>
              <a:t>→ Listen, reassure, do not investigate; do not promise confidentiality; record facts.</a:t>
            </a:r>
          </a:p>
        </p:txBody>
      </p:sp>
      <p:sp>
        <p:nvSpPr>
          <p:cNvPr id="9" name="Rectangle 8"/>
          <p:cNvSpPr/>
          <p:nvPr/>
        </p:nvSpPr>
        <p:spPr>
          <a:xfrm>
            <a:off x="4068000" y="4459499"/>
            <a:ext cx="3060000" cy="468000"/>
          </a:xfrm>
          <a:prstGeom prst="rect">
            <a:avLst/>
          </a:prstGeom>
          <a:solidFill>
            <a:srgbClr val="2F549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/>
            </a:pPr>
            <a:r>
              <a:t>Report as soon as possible (ASAP)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67675" y="5377845"/>
            <a:ext cx="3060000" cy="576000"/>
          </a:xfrm>
          <a:prstGeom prst="rect">
            <a:avLst/>
          </a:prstGeom>
          <a:solidFill>
            <a:srgbClr val="2F549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/>
            </a:pPr>
            <a:r>
              <a:rPr dirty="0"/>
              <a:t>Report to PSO (or to DSO</a:t>
            </a:r>
            <a:r>
              <a:rPr lang="en-GB" dirty="0"/>
              <a:t>/DST</a:t>
            </a:r>
            <a:r>
              <a:rPr dirty="0"/>
              <a:t> if PSO unavailable or involved).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67675" y="6435001"/>
            <a:ext cx="3060000" cy="576000"/>
          </a:xfrm>
          <a:prstGeom prst="rect">
            <a:avLst/>
          </a:prstGeom>
          <a:solidFill>
            <a:srgbClr val="2F549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/>
            </a:pPr>
            <a:r>
              <a:rPr dirty="0"/>
              <a:t>If you are the PSO → contact the DSO</a:t>
            </a:r>
            <a:r>
              <a:rPr lang="en-GB" dirty="0"/>
              <a:t>/DST</a:t>
            </a:r>
            <a:r>
              <a:rPr dirty="0"/>
              <a:t> for guidance.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31837" y="7414096"/>
            <a:ext cx="3060000" cy="1072806"/>
          </a:xfrm>
          <a:prstGeom prst="rect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/>
            </a:pPr>
            <a:r>
              <a:rPr dirty="0"/>
              <a:t>DSO</a:t>
            </a:r>
            <a:r>
              <a:rPr lang="en-GB" dirty="0"/>
              <a:t> or DA</a:t>
            </a:r>
            <a:r>
              <a:rPr dirty="0"/>
              <a:t> reviews and advises on referrals</a:t>
            </a:r>
            <a:r>
              <a:rPr lang="en-GB" dirty="0"/>
              <a:t> and Safeguarding Code of Practice, Managing Concerns and Allegations Guidance and Statutory referrals (Children’s Services, Social Care / LADO / P</a:t>
            </a:r>
            <a:r>
              <a:rPr dirty="0" err="1"/>
              <a:t>olice</a:t>
            </a:r>
            <a:r>
              <a:rPr dirty="0"/>
              <a:t>.</a:t>
            </a:r>
          </a:p>
        </p:txBody>
      </p:sp>
      <p:sp>
        <p:nvSpPr>
          <p:cNvPr id="13" name="Oval 12"/>
          <p:cNvSpPr/>
          <p:nvPr/>
        </p:nvSpPr>
        <p:spPr>
          <a:xfrm>
            <a:off x="2249837" y="9184254"/>
            <a:ext cx="3060000" cy="503999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/>
            </a:pPr>
            <a:r>
              <a:rPr dirty="0"/>
              <a:t>Process continues as advised by DSO</a:t>
            </a:r>
            <a:r>
              <a:rPr lang="en-GB" dirty="0"/>
              <a:t>/DST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503999" y="6738131"/>
            <a:ext cx="3311999" cy="648000"/>
          </a:xfrm>
          <a:prstGeom prst="rect">
            <a:avLst/>
          </a:prstGeom>
          <a:solidFill>
            <a:srgbClr val="5A5A5A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0"/>
            </a:pPr>
            <a:r>
              <a:rPr dirty="0"/>
              <a:t>Record keeping: factual notes by reporter; PSO keeps secure parish records; DSO logs referrals.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3999" y="7849384"/>
            <a:ext cx="3311999" cy="576000"/>
          </a:xfrm>
          <a:prstGeom prst="rect">
            <a:avLst/>
          </a:prstGeom>
          <a:solidFill>
            <a:srgbClr val="5A5A5A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0"/>
            </a:pPr>
            <a:r>
              <a:rPr dirty="0"/>
              <a:t>Ongoing support &amp; monitoring per DSO guidance; maintain confidentiality.</a:t>
            </a:r>
          </a:p>
        </p:txBody>
      </p:sp>
      <p:cxnSp>
        <p:nvCxnSpPr>
          <p:cNvPr id="16" name="Connector 15"/>
          <p:cNvCxnSpPr>
            <a:cxnSpLocks/>
            <a:stCxn id="3" idx="4"/>
            <a:endCxn id="4" idx="0"/>
          </p:cNvCxnSpPr>
          <p:nvPr/>
        </p:nvCxnSpPr>
        <p:spPr>
          <a:xfrm>
            <a:off x="3815998" y="1653700"/>
            <a:ext cx="0" cy="41625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>
            <a:cxnSpLocks/>
            <a:stCxn id="4" idx="2"/>
            <a:endCxn id="5" idx="0"/>
          </p:cNvCxnSpPr>
          <p:nvPr/>
        </p:nvCxnSpPr>
        <p:spPr>
          <a:xfrm flipH="1">
            <a:off x="2159999" y="2789951"/>
            <a:ext cx="1655999" cy="45004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>
            <a:stCxn id="4" idx="2"/>
            <a:endCxn id="8" idx="0"/>
          </p:cNvCxnSpPr>
          <p:nvPr/>
        </p:nvCxnSpPr>
        <p:spPr>
          <a:xfrm>
            <a:off x="3815998" y="2789951"/>
            <a:ext cx="1782002" cy="55164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>
            <a:stCxn id="5" idx="2"/>
            <a:endCxn id="6" idx="0"/>
          </p:cNvCxnSpPr>
          <p:nvPr/>
        </p:nvCxnSpPr>
        <p:spPr>
          <a:xfrm>
            <a:off x="2159999" y="3888000"/>
            <a:ext cx="0" cy="46526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>
            <a:cxnSpLocks/>
            <a:stCxn id="6" idx="2"/>
            <a:endCxn id="7" idx="0"/>
          </p:cNvCxnSpPr>
          <p:nvPr/>
        </p:nvCxnSpPr>
        <p:spPr>
          <a:xfrm>
            <a:off x="2159999" y="4929263"/>
            <a:ext cx="0" cy="37183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>
            <a:stCxn id="8" idx="2"/>
            <a:endCxn id="9" idx="0"/>
          </p:cNvCxnSpPr>
          <p:nvPr/>
        </p:nvCxnSpPr>
        <p:spPr>
          <a:xfrm>
            <a:off x="5598000" y="3989595"/>
            <a:ext cx="0" cy="46990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>
            <a:stCxn id="9" idx="2"/>
            <a:endCxn id="10" idx="0"/>
          </p:cNvCxnSpPr>
          <p:nvPr/>
        </p:nvCxnSpPr>
        <p:spPr>
          <a:xfrm flipH="1">
            <a:off x="5597675" y="4927499"/>
            <a:ext cx="325" cy="45034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>
            <a:stCxn id="10" idx="2"/>
            <a:endCxn id="11" idx="0"/>
          </p:cNvCxnSpPr>
          <p:nvPr/>
        </p:nvCxnSpPr>
        <p:spPr>
          <a:xfrm>
            <a:off x="5597675" y="5953845"/>
            <a:ext cx="0" cy="48115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>
            <a:cxnSpLocks/>
            <a:stCxn id="11" idx="2"/>
            <a:endCxn id="12" idx="0"/>
          </p:cNvCxnSpPr>
          <p:nvPr/>
        </p:nvCxnSpPr>
        <p:spPr>
          <a:xfrm flipH="1">
            <a:off x="5561837" y="7011001"/>
            <a:ext cx="35838" cy="40309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>
            <a:cxnSpLocks/>
            <a:stCxn id="12" idx="2"/>
            <a:endCxn id="13" idx="0"/>
          </p:cNvCxnSpPr>
          <p:nvPr/>
        </p:nvCxnSpPr>
        <p:spPr>
          <a:xfrm flipH="1">
            <a:off x="3779837" y="8486902"/>
            <a:ext cx="1782000" cy="69735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>
            <a:cxnSpLocks/>
            <a:stCxn id="14" idx="2"/>
            <a:endCxn id="15" idx="0"/>
          </p:cNvCxnSpPr>
          <p:nvPr/>
        </p:nvCxnSpPr>
        <p:spPr>
          <a:xfrm>
            <a:off x="2159999" y="7386131"/>
            <a:ext cx="0" cy="46325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75874" y="9900000"/>
            <a:ext cx="7075976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/>
            </a:pPr>
            <a:r>
              <a:rPr dirty="0"/>
              <a:t>Diocese of Canterbury Safeguarding Contacts | Office: 01227 459401</a:t>
            </a:r>
            <a:r>
              <a:rPr lang="en-GB" dirty="0"/>
              <a:t>, </a:t>
            </a:r>
            <a:r>
              <a:rPr lang="en-GB" dirty="0">
                <a:hlinkClick r:id="rId2"/>
              </a:rPr>
              <a:t>safeguarding@diocant.org</a:t>
            </a:r>
            <a:r>
              <a:rPr lang="en-GB" dirty="0"/>
              <a:t> or further details on our </a:t>
            </a:r>
            <a:r>
              <a:rPr lang="en-GB" dirty="0">
                <a:hlinkClick r:id="rId3"/>
              </a:rPr>
              <a:t>website</a:t>
            </a:r>
            <a:r>
              <a:rPr lang="en-GB" dirty="0"/>
              <a:t> </a:t>
            </a:r>
            <a:br>
              <a:rPr dirty="0"/>
            </a:br>
            <a:r>
              <a:rPr dirty="0"/>
              <a:t>If anyone is in immediate danger, call 999. For out-of-hours concerns</a:t>
            </a:r>
            <a:r>
              <a:rPr lang="en-GB" dirty="0"/>
              <a:t> contact the DSO’s found on our </a:t>
            </a:r>
            <a:r>
              <a:rPr lang="en-GB" dirty="0">
                <a:hlinkClick r:id="rId3"/>
              </a:rPr>
              <a:t>website</a:t>
            </a:r>
            <a:endParaRPr dirty="0"/>
          </a:p>
        </p:txBody>
      </p:sp>
      <p:cxnSp>
        <p:nvCxnSpPr>
          <p:cNvPr id="116" name="Connector 26">
            <a:extLst>
              <a:ext uri="{FF2B5EF4-FFF2-40B4-BE49-F238E27FC236}">
                <a16:creationId xmlns:a16="http://schemas.microsoft.com/office/drawing/2014/main" id="{32BA9E0A-4DAC-D729-4566-1FAFF859CF16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2159999" y="8425384"/>
            <a:ext cx="1655998" cy="75887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9" name="Picture 118" descr="A close-up of a logo&#10;&#10;AI-generated content may be incorrect.">
            <a:extLst>
              <a:ext uri="{FF2B5EF4-FFF2-40B4-BE49-F238E27FC236}">
                <a16:creationId xmlns:a16="http://schemas.microsoft.com/office/drawing/2014/main" id="{1F30FB20-3E06-7AD7-6B94-AE704FB629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35" y="182504"/>
            <a:ext cx="2319036" cy="531233"/>
          </a:xfrm>
          <a:prstGeom prst="rect">
            <a:avLst/>
          </a:prstGeom>
        </p:spPr>
      </p:pic>
      <p:cxnSp>
        <p:nvCxnSpPr>
          <p:cNvPr id="134" name="Connector 19">
            <a:extLst>
              <a:ext uri="{FF2B5EF4-FFF2-40B4-BE49-F238E27FC236}">
                <a16:creationId xmlns:a16="http://schemas.microsoft.com/office/drawing/2014/main" id="{9116B7C4-AC69-C7F2-F055-8060F392F30D}"/>
              </a:ext>
            </a:extLst>
          </p:cNvPr>
          <p:cNvCxnSpPr>
            <a:cxnSpLocks/>
            <a:stCxn id="7" idx="2"/>
            <a:endCxn id="14" idx="0"/>
          </p:cNvCxnSpPr>
          <p:nvPr/>
        </p:nvCxnSpPr>
        <p:spPr>
          <a:xfrm>
            <a:off x="2159999" y="6167738"/>
            <a:ext cx="0" cy="57039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9E8D570F9E5F48B35DA1DCED83F190" ma:contentTypeVersion="16" ma:contentTypeDescription="Create a new document." ma:contentTypeScope="" ma:versionID="3557755fdb7385c606d94a01a7caff21">
  <xsd:schema xmlns:xsd="http://www.w3.org/2001/XMLSchema" xmlns:xs="http://www.w3.org/2001/XMLSchema" xmlns:p="http://schemas.microsoft.com/office/2006/metadata/properties" xmlns:ns2="80116d79-2a76-41d4-9742-7fe1b61c5c76" xmlns:ns3="565c5e5e-e59f-41f8-a05c-25490e97c9da" targetNamespace="http://schemas.microsoft.com/office/2006/metadata/properties" ma:root="true" ma:fieldsID="8d20ed6d099024a3859e6f44469710fe" ns2:_="" ns3:_="">
    <xsd:import namespace="80116d79-2a76-41d4-9742-7fe1b61c5c76"/>
    <xsd:import namespace="565c5e5e-e59f-41f8-a05c-25490e97c9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16d79-2a76-41d4-9742-7fe1b61c5c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d6fa388-df72-4059-a89b-9cf282f5a0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5c5e5e-e59f-41f8-a05c-25490e97c9d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7d043ac-52af-4806-8ff1-1ce93a36cfa2}" ma:internalName="TaxCatchAll" ma:showField="CatchAllData" ma:web="565c5e5e-e59f-41f8-a05c-25490e97c9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65c5e5e-e59f-41f8-a05c-25490e97c9da" xsi:nil="true"/>
    <lcf76f155ced4ddcb4097134ff3c332f xmlns="80116d79-2a76-41d4-9742-7fe1b61c5c7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AD06D4B-5C8D-4F68-BB8C-87704A5B14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116d79-2a76-41d4-9742-7fe1b61c5c76"/>
    <ds:schemaRef ds:uri="565c5e5e-e59f-41f8-a05c-25490e97c9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B410D2-5FF2-4733-A7FB-A77B5EBCAF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8D4D05-C552-4F7F-A3BD-9B14D25DC64F}">
  <ds:schemaRefs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80116d79-2a76-41d4-9742-7fe1b61c5c76"/>
    <ds:schemaRef ds:uri="http://www.w3.org/XML/1998/namespace"/>
    <ds:schemaRef ds:uri="http://schemas.openxmlformats.org/package/2006/metadata/core-properties"/>
    <ds:schemaRef ds:uri="565c5e5e-e59f-41f8-a05c-25490e97c9da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Fiona Coombs</dc:creator>
  <cp:keywords/>
  <dc:description>generated using python-pptx</dc:description>
  <cp:lastModifiedBy>Jas Horne</cp:lastModifiedBy>
  <cp:revision>3</cp:revision>
  <dcterms:created xsi:type="dcterms:W3CDTF">2013-01-27T09:14:16Z</dcterms:created>
  <dcterms:modified xsi:type="dcterms:W3CDTF">2026-03-10T14:12:41Z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0x010100B89E8D570F9E5F48B35DA1DCED83F190</vt:lpwstr>
  </property>
</Properties>
</file>