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1" r:id="rId5"/>
    <p:sldId id="2562" r:id="rId6"/>
    <p:sldId id="2589" r:id="rId7"/>
    <p:sldId id="2565" r:id="rId8"/>
    <p:sldId id="2584" r:id="rId9"/>
    <p:sldId id="2587" r:id="rId10"/>
    <p:sldId id="2586" r:id="rId11"/>
    <p:sldId id="2568" r:id="rId12"/>
    <p:sldId id="2583" r:id="rId13"/>
    <p:sldId id="256" r:id="rId14"/>
    <p:sldId id="2590" r:id="rId15"/>
    <p:sldId id="2591" r:id="rId16"/>
    <p:sldId id="2592" r:id="rId17"/>
    <p:sldId id="2593" r:id="rId18"/>
    <p:sldId id="2594" r:id="rId19"/>
    <p:sldId id="2595" r:id="rId20"/>
    <p:sldId id="2573" r:id="rId21"/>
    <p:sldId id="2585" r:id="rId22"/>
    <p:sldId id="25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anery Roadshow Agenda" id="{0DFA3095-B2C3-484A-84BD-214A8EE626C3}">
          <p14:sldIdLst>
            <p14:sldId id="2561"/>
            <p14:sldId id="2562"/>
            <p14:sldId id="2589"/>
          </p14:sldIdLst>
        </p14:section>
        <p14:section name="Welcome and Worship" id="{45A9FC4B-3A8A-42CE-9F2F-0F05A7EF2A91}">
          <p14:sldIdLst>
            <p14:sldId id="2565"/>
          </p14:sldIdLst>
        </p14:section>
        <p14:section name="Noticeboard Information" id="{6C12D952-AC6A-446B-A7E1-B2F30283A168}">
          <p14:sldIdLst>
            <p14:sldId id="2584"/>
            <p14:sldId id="2587"/>
            <p14:sldId id="2586"/>
            <p14:sldId id="2568"/>
          </p14:sldIdLst>
        </p14:section>
        <p14:section name="Safeguarding" id="{DB9BCAD2-31BF-4D08-9386-A75BD8FBC043}">
          <p14:sldIdLst>
            <p14:sldId id="2583"/>
            <p14:sldId id="256"/>
            <p14:sldId id="2590"/>
            <p14:sldId id="2591"/>
            <p14:sldId id="2592"/>
            <p14:sldId id="2593"/>
            <p14:sldId id="2594"/>
            <p14:sldId id="2595"/>
          </p14:sldIdLst>
        </p14:section>
        <p14:section name="Workshops" id="{E7F95EEF-5019-442B-AB05-BA34E31D68C2}">
          <p14:sldIdLst>
            <p14:sldId id="2573"/>
          </p14:sldIdLst>
        </p14:section>
        <p14:section name="Good News Stories" id="{43343382-3AC5-473A-ABDA-D08B7B154F0B}">
          <p14:sldIdLst>
            <p14:sldId id="2585"/>
          </p14:sldIdLst>
        </p14:section>
        <p14:section name="Conclusion" id="{DF63F40D-469E-4E6F-AE88-9451D6721E65}">
          <p14:sldIdLst>
            <p14:sldId id="25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B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5D2B8-4AA5-4101-9BE9-86A59F90CDDB}" v="388" dt="2025-07-07T12:45:53.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6" autoAdjust="0"/>
  </p:normalViewPr>
  <p:slideViewPr>
    <p:cSldViewPr snapToGrid="0">
      <p:cViewPr varScale="1">
        <p:scale>
          <a:sx n="49" d="100"/>
          <a:sy n="49" d="100"/>
        </p:scale>
        <p:origin x="1312" y="2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F8A3D-8B4E-4AAD-991F-C525E483CBCD}"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2B56A-E33F-43A3-9D9A-74A00D40BE64}" type="slidenum">
              <a:rPr lang="en-GB" smtClean="0"/>
              <a:t>‹#›</a:t>
            </a:fld>
            <a:endParaRPr lang="en-GB"/>
          </a:p>
        </p:txBody>
      </p:sp>
    </p:spTree>
    <p:extLst>
      <p:ext uri="{BB962C8B-B14F-4D97-AF65-F5344CB8AC3E}">
        <p14:creationId xmlns:p14="http://schemas.microsoft.com/office/powerpoint/2010/main" val="164237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rtarget@diocant.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outlines the agenda for the Deanery Roadshow, detailing the key areas of focus and activities planned. We will cover refreshments, welcoming worship, important notices, mission planning, safeguarding, workshops, good news stories, and the closing activities.
</a:t>
            </a:r>
          </a:p>
        </p:txBody>
      </p:sp>
      <p:sp>
        <p:nvSpPr>
          <p:cNvPr id="4" name="Slide Number Placeholder 3"/>
          <p:cNvSpPr>
            <a:spLocks noGrp="1"/>
          </p:cNvSpPr>
          <p:nvPr>
            <p:ph type="sldNum" sz="quarter" idx="5"/>
          </p:nvPr>
        </p:nvSpPr>
        <p:spPr/>
        <p:txBody>
          <a:bodyPr/>
          <a:lstStyle/>
          <a:p>
            <a:fld id="{332D0E4E-0E59-4885-B5E4-937AF9130A6D}" type="slidenum">
              <a:rPr lang="en-GB" smtClean="0"/>
              <a:t>1</a:t>
            </a:fld>
            <a:endParaRPr lang="en-GB"/>
          </a:p>
        </p:txBody>
      </p:sp>
    </p:spTree>
    <p:extLst>
      <p:ext uri="{BB962C8B-B14F-4D97-AF65-F5344CB8AC3E}">
        <p14:creationId xmlns:p14="http://schemas.microsoft.com/office/powerpoint/2010/main" val="282829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548AC-B105-AC8A-AC0C-32757F001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30667-AEEF-5A00-9C76-8C3F3D99C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8AAEB-E9DC-70F1-D2F8-304564E5BF92}"/>
              </a:ext>
            </a:extLst>
          </p:cNvPr>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a:extLst>
              <a:ext uri="{FF2B5EF4-FFF2-40B4-BE49-F238E27FC236}">
                <a16:creationId xmlns:a16="http://schemas.microsoft.com/office/drawing/2014/main" id="{1112969F-47D1-C612-1619-33F9960D7D2E}"/>
              </a:ext>
            </a:extLst>
          </p:cNvPr>
          <p:cNvSpPr>
            <a:spLocks noGrp="1"/>
          </p:cNvSpPr>
          <p:nvPr>
            <p:ph type="sldNum" sz="quarter" idx="5"/>
          </p:nvPr>
        </p:nvSpPr>
        <p:spPr/>
        <p:txBody>
          <a:bodyPr/>
          <a:lstStyle/>
          <a:p>
            <a:fld id="{332D0E4E-0E59-4885-B5E4-937AF9130A6D}" type="slidenum">
              <a:rPr lang="en-GB" smtClean="0"/>
              <a:t>19</a:t>
            </a:fld>
            <a:endParaRPr lang="en-GB"/>
          </a:p>
        </p:txBody>
      </p:sp>
    </p:spTree>
    <p:extLst>
      <p:ext uri="{BB962C8B-B14F-4D97-AF65-F5344CB8AC3E}">
        <p14:creationId xmlns:p14="http://schemas.microsoft.com/office/powerpoint/2010/main" val="247858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agenda, we will explore several important sections: Refreshments, Welcome and Worship, Noticeboard Information, Mission Action Planning, Safeguarding, Workshops, Good News Stories, and Closing. Each section will provide specific insights into the activities and discussions planned.</a:t>
            </a:r>
          </a:p>
        </p:txBody>
      </p:sp>
      <p:sp>
        <p:nvSpPr>
          <p:cNvPr id="4" name="Slide Number Placeholder 3"/>
          <p:cNvSpPr>
            <a:spLocks noGrp="1"/>
          </p:cNvSpPr>
          <p:nvPr>
            <p:ph type="sldNum" sz="quarter" idx="5"/>
          </p:nvPr>
        </p:nvSpPr>
        <p:spPr/>
        <p:txBody>
          <a:bodyPr/>
          <a:lstStyle/>
          <a:p>
            <a:fld id="{332D0E4E-0E59-4885-B5E4-937AF9130A6D}" type="slidenum">
              <a:rPr lang="en-GB" smtClean="0"/>
              <a:t>2</a:t>
            </a:fld>
            <a:endParaRPr lang="en-GB"/>
          </a:p>
        </p:txBody>
      </p:sp>
    </p:spTree>
    <p:extLst>
      <p:ext uri="{BB962C8B-B14F-4D97-AF65-F5344CB8AC3E}">
        <p14:creationId xmlns:p14="http://schemas.microsoft.com/office/powerpoint/2010/main" val="226939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Welcome by Area Dean and Lay Chair
</a:t>
            </a:r>
          </a:p>
        </p:txBody>
      </p:sp>
      <p:sp>
        <p:nvSpPr>
          <p:cNvPr id="4" name="Slide Number Placeholder 3"/>
          <p:cNvSpPr>
            <a:spLocks noGrp="1"/>
          </p:cNvSpPr>
          <p:nvPr>
            <p:ph type="sldNum" sz="quarter" idx="5"/>
          </p:nvPr>
        </p:nvSpPr>
        <p:spPr/>
        <p:txBody>
          <a:bodyPr/>
          <a:lstStyle/>
          <a:p>
            <a:fld id="{332D0E4E-0E59-4885-B5E4-937AF9130A6D}" type="slidenum">
              <a:rPr lang="en-GB" smtClean="0"/>
              <a:t>4</a:t>
            </a:fld>
            <a:endParaRPr lang="en-GB"/>
          </a:p>
        </p:txBody>
      </p:sp>
    </p:spTree>
    <p:extLst>
      <p:ext uri="{BB962C8B-B14F-4D97-AF65-F5344CB8AC3E}">
        <p14:creationId xmlns:p14="http://schemas.microsoft.com/office/powerpoint/2010/main" val="373297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Acts 435 helps you to </a:t>
            </a:r>
            <a:r>
              <a:rPr lang="en-GB" sz="1200" b="1" i="0" kern="1200" dirty="0">
                <a:solidFill>
                  <a:schemeClr val="tx1"/>
                </a:solidFill>
                <a:effectLst/>
                <a:latin typeface="+mn-lt"/>
                <a:ea typeface="+mn-ea"/>
                <a:cs typeface="+mn-cs"/>
              </a:rPr>
              <a:t>support people in your parishes</a:t>
            </a:r>
            <a:r>
              <a:rPr lang="en-GB" sz="1200" b="0" i="0" kern="1200" dirty="0">
                <a:solidFill>
                  <a:schemeClr val="tx1"/>
                </a:solidFill>
                <a:effectLst/>
                <a:latin typeface="+mn-lt"/>
                <a:ea typeface="+mn-ea"/>
                <a:cs typeface="+mn-cs"/>
              </a:rPr>
              <a:t> in their time of need.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cost-neutral</a:t>
            </a:r>
            <a:r>
              <a:rPr lang="en-GB" sz="1200" b="0" i="0" kern="1200" dirty="0">
                <a:solidFill>
                  <a:schemeClr val="tx1"/>
                </a:solidFill>
                <a:effectLst/>
                <a:latin typeface="+mn-lt"/>
                <a:ea typeface="+mn-ea"/>
                <a:cs typeface="+mn-cs"/>
              </a:rPr>
              <a:t> and is completely free to sign up and use.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quick and easy</a:t>
            </a:r>
            <a:r>
              <a:rPr lang="en-GB" sz="1200" b="0" i="0" kern="1200" dirty="0">
                <a:solidFill>
                  <a:schemeClr val="tx1"/>
                </a:solidFill>
                <a:effectLst/>
                <a:latin typeface="+mn-lt"/>
                <a:ea typeface="+mn-ea"/>
                <a:cs typeface="+mn-cs"/>
              </a:rPr>
              <a:t> to set up and manage, with donations being paid directly into your church’s bank account.</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a:t>
            </a:r>
            <a:r>
              <a:rPr lang="en-GB" sz="1200" b="1" i="0" kern="1200" dirty="0">
                <a:solidFill>
                  <a:schemeClr val="tx1"/>
                </a:solidFill>
                <a:effectLst/>
                <a:latin typeface="+mn-lt"/>
                <a:ea typeface="+mn-ea"/>
                <a:cs typeface="+mn-cs"/>
              </a:rPr>
              <a:t>brings people into your church</a:t>
            </a:r>
            <a:r>
              <a:rPr lang="en-GB" sz="1200" b="0" i="0" kern="1200" dirty="0">
                <a:solidFill>
                  <a:schemeClr val="tx1"/>
                </a:solidFill>
                <a:effectLst/>
                <a:latin typeface="+mn-lt"/>
                <a:ea typeface="+mn-ea"/>
                <a:cs typeface="+mn-cs"/>
              </a:rPr>
              <a:t> and enables you to offer support in a tangible, practical way.</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To sign up, </a:t>
            </a:r>
            <a:r>
              <a:rPr lang="en-GB" sz="1200" b="1" i="0" kern="1200" dirty="0">
                <a:solidFill>
                  <a:schemeClr val="tx1"/>
                </a:solidFill>
                <a:effectLst/>
                <a:latin typeface="+mn-lt"/>
                <a:ea typeface="+mn-ea"/>
                <a:cs typeface="+mn-cs"/>
              </a:rPr>
              <a:t>email </a:t>
            </a:r>
            <a:r>
              <a:rPr lang="en-GB" sz="1200" b="1" i="0" u="sng" kern="1200" dirty="0">
                <a:solidFill>
                  <a:schemeClr val="tx1"/>
                </a:solidFill>
                <a:effectLst/>
                <a:latin typeface="+mn-lt"/>
                <a:ea typeface="+mn-ea"/>
                <a:cs typeface="+mn-cs"/>
                <a:hlinkClick r:id="rId3" tooltip="mailto:rtarget@diocant.org"/>
              </a:rPr>
              <a:t>rtarget@diocant.org</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this will enable us to support you in the setup process, and to build a network of Acts 435 advocates in churches across the diocese.</a:t>
            </a:r>
          </a:p>
        </p:txBody>
      </p:sp>
      <p:sp>
        <p:nvSpPr>
          <p:cNvPr id="4" name="Slide Number Placeholder 3"/>
          <p:cNvSpPr>
            <a:spLocks noGrp="1"/>
          </p:cNvSpPr>
          <p:nvPr>
            <p:ph type="sldNum" sz="quarter" idx="5"/>
          </p:nvPr>
        </p:nvSpPr>
        <p:spPr/>
        <p:txBody>
          <a:bodyPr/>
          <a:lstStyle/>
          <a:p>
            <a:fld id="{4062B56A-E33F-43A3-9D9A-74A00D40BE64}" type="slidenum">
              <a:rPr lang="en-GB" smtClean="0"/>
              <a:t>6</a:t>
            </a:fld>
            <a:endParaRPr lang="en-GB"/>
          </a:p>
        </p:txBody>
      </p:sp>
    </p:spTree>
    <p:extLst>
      <p:ext uri="{BB962C8B-B14F-4D97-AF65-F5344CB8AC3E}">
        <p14:creationId xmlns:p14="http://schemas.microsoft.com/office/powerpoint/2010/main" val="406445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19.30                Noticeboard - information and signposting
·        Finance (video) – 5 mins
·        Acts 435 (video and notice) – 5 mins
·        Net Zero Carbon (video) – 5 mins
</a:t>
            </a:r>
          </a:p>
        </p:txBody>
      </p:sp>
      <p:sp>
        <p:nvSpPr>
          <p:cNvPr id="4" name="Slide Number Placeholder 3"/>
          <p:cNvSpPr>
            <a:spLocks noGrp="1"/>
          </p:cNvSpPr>
          <p:nvPr>
            <p:ph type="sldNum" sz="quarter" idx="5"/>
          </p:nvPr>
        </p:nvSpPr>
        <p:spPr/>
        <p:txBody>
          <a:bodyPr/>
          <a:lstStyle/>
          <a:p>
            <a:fld id="{332D0E4E-0E59-4885-B5E4-937AF9130A6D}" type="slidenum">
              <a:rPr lang="en-GB" smtClean="0"/>
              <a:t>8</a:t>
            </a:fld>
            <a:endParaRPr lang="en-GB"/>
          </a:p>
        </p:txBody>
      </p:sp>
    </p:spTree>
    <p:extLst>
      <p:ext uri="{BB962C8B-B14F-4D97-AF65-F5344CB8AC3E}">
        <p14:creationId xmlns:p14="http://schemas.microsoft.com/office/powerpoint/2010/main" val="100186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B51A-EDB3-109B-B85A-093374197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A4C2B-1421-A530-5E58-6BEC1AD38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F2571-0B3B-DCBF-4485-D8F2A02B2A7A}"/>
              </a:ext>
            </a:extLst>
          </p:cNvPr>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Finance video
</a:t>
            </a:r>
          </a:p>
        </p:txBody>
      </p:sp>
      <p:sp>
        <p:nvSpPr>
          <p:cNvPr id="4" name="Slide Number Placeholder 3">
            <a:extLst>
              <a:ext uri="{FF2B5EF4-FFF2-40B4-BE49-F238E27FC236}">
                <a16:creationId xmlns:a16="http://schemas.microsoft.com/office/drawing/2014/main" id="{22DB2234-8AC8-B87C-61C6-8CD339DEF035}"/>
              </a:ext>
            </a:extLst>
          </p:cNvPr>
          <p:cNvSpPr>
            <a:spLocks noGrp="1"/>
          </p:cNvSpPr>
          <p:nvPr>
            <p:ph type="sldNum" sz="quarter" idx="5"/>
          </p:nvPr>
        </p:nvSpPr>
        <p:spPr/>
        <p:txBody>
          <a:bodyPr/>
          <a:lstStyle/>
          <a:p>
            <a:fld id="{332D0E4E-0E59-4885-B5E4-937AF9130A6D}" type="slidenum">
              <a:rPr lang="en-GB" smtClean="0"/>
              <a:t>9</a:t>
            </a:fld>
            <a:endParaRPr lang="en-GB"/>
          </a:p>
        </p:txBody>
      </p:sp>
    </p:spTree>
    <p:extLst>
      <p:ext uri="{BB962C8B-B14F-4D97-AF65-F5344CB8AC3E}">
        <p14:creationId xmlns:p14="http://schemas.microsoft.com/office/powerpoint/2010/main" val="234242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B0EFD0-1C75-44A1-ADBA-37A5BA5EDEA5}" type="slidenum">
              <a:rPr lang="en-GB" smtClean="0"/>
              <a:t>10</a:t>
            </a:fld>
            <a:endParaRPr lang="en-GB"/>
          </a:p>
        </p:txBody>
      </p:sp>
    </p:spTree>
    <p:extLst>
      <p:ext uri="{BB962C8B-B14F-4D97-AF65-F5344CB8AC3E}">
        <p14:creationId xmlns:p14="http://schemas.microsoft.com/office/powerpoint/2010/main" val="22711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p:cNvSpPr>
            <a:spLocks noGrp="1"/>
          </p:cNvSpPr>
          <p:nvPr>
            <p:ph type="sldNum" sz="quarter" idx="5"/>
          </p:nvPr>
        </p:nvSpPr>
        <p:spPr/>
        <p:txBody>
          <a:bodyPr/>
          <a:lstStyle/>
          <a:p>
            <a:fld id="{332D0E4E-0E59-4885-B5E4-937AF9130A6D}" type="slidenum">
              <a:rPr lang="en-GB" smtClean="0"/>
              <a:t>17</a:t>
            </a:fld>
            <a:endParaRPr lang="en-GB"/>
          </a:p>
        </p:txBody>
      </p:sp>
    </p:spTree>
    <p:extLst>
      <p:ext uri="{BB962C8B-B14F-4D97-AF65-F5344CB8AC3E}">
        <p14:creationId xmlns:p14="http://schemas.microsoft.com/office/powerpoint/2010/main" val="190132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F151-70DB-F615-8405-97DA46C3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B1CF9-7721-D376-C88B-8C65FAC73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6A1A3-92DE-1383-4677-4A16B872D535}"/>
              </a:ext>
            </a:extLst>
          </p:cNvPr>
          <p:cNvSpPr>
            <a:spLocks noGrp="1"/>
          </p:cNvSpPr>
          <p:nvPr>
            <p:ph type="body" idx="1"/>
          </p:nvPr>
        </p:nvSpPr>
        <p:spPr/>
        <p:txBody>
          <a:bodyPr/>
          <a:lstStyle/>
          <a:p>
            <a:r>
              <a:rPr lang="en-GB" dirty="0"/>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a:extLst>
              <a:ext uri="{FF2B5EF4-FFF2-40B4-BE49-F238E27FC236}">
                <a16:creationId xmlns:a16="http://schemas.microsoft.com/office/drawing/2014/main" id="{DDF00EA9-1B5C-F704-9219-15043C30C240}"/>
              </a:ext>
            </a:extLst>
          </p:cNvPr>
          <p:cNvSpPr>
            <a:spLocks noGrp="1"/>
          </p:cNvSpPr>
          <p:nvPr>
            <p:ph type="sldNum" sz="quarter" idx="5"/>
          </p:nvPr>
        </p:nvSpPr>
        <p:spPr/>
        <p:txBody>
          <a:bodyPr/>
          <a:lstStyle/>
          <a:p>
            <a:fld id="{332D0E4E-0E59-4885-B5E4-937AF9130A6D}" type="slidenum">
              <a:rPr lang="en-GB" smtClean="0"/>
              <a:t>18</a:t>
            </a:fld>
            <a:endParaRPr lang="en-GB"/>
          </a:p>
        </p:txBody>
      </p:sp>
    </p:spTree>
    <p:extLst>
      <p:ext uri="{BB962C8B-B14F-4D97-AF65-F5344CB8AC3E}">
        <p14:creationId xmlns:p14="http://schemas.microsoft.com/office/powerpoint/2010/main" val="348428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4269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136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134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9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6292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3910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930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117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347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7/7/2025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4057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7/7/2025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018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kukynjAdrAw?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y-xpvRKid-I?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BLYmeiWPiVs?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xUd315Wh40?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B4D71-3E26-DD5E-4AC3-6886CE6255D2}"/>
              </a:ext>
            </a:extLst>
          </p:cNvPr>
          <p:cNvSpPr>
            <a:spLocks noGrp="1"/>
          </p:cNvSpPr>
          <p:nvPr>
            <p:ph type="ctrTitle"/>
          </p:nvPr>
        </p:nvSpPr>
        <p:spPr>
          <a:xfrm>
            <a:off x="517870" y="978407"/>
            <a:ext cx="5556148" cy="3977640"/>
          </a:xfrm>
        </p:spPr>
        <p:txBody>
          <a:bodyPr anchor="t">
            <a:normAutofit/>
          </a:bodyPr>
          <a:lstStyle/>
          <a:p>
            <a:r>
              <a:rPr lang="en-GB" sz="7000" dirty="0">
                <a:latin typeface="Source Sans Pro" panose="020B0503030403020204" pitchFamily="34" charset="0"/>
              </a:rPr>
              <a:t>Deanery Roadshows</a:t>
            </a:r>
            <a:br>
              <a:rPr lang="en-GB" sz="7000" dirty="0">
                <a:latin typeface="Source Sans Pro" panose="020B0503030403020204" pitchFamily="34" charset="0"/>
              </a:rPr>
            </a:br>
            <a:r>
              <a:rPr lang="en-GB" sz="7000" dirty="0">
                <a:latin typeface="Source Sans Pro" panose="020B0503030403020204" pitchFamily="34" charset="0"/>
              </a:rPr>
              <a:t>2025</a:t>
            </a:r>
          </a:p>
        </p:txBody>
      </p:sp>
      <p:sp>
        <p:nvSpPr>
          <p:cNvPr id="3" name="Subtitle 2">
            <a:extLst>
              <a:ext uri="{FF2B5EF4-FFF2-40B4-BE49-F238E27FC236}">
                <a16:creationId xmlns:a16="http://schemas.microsoft.com/office/drawing/2014/main" id="{D204D27C-0820-FBC8-F169-6FEEAB3DFC0F}"/>
              </a:ext>
            </a:extLst>
          </p:cNvPr>
          <p:cNvSpPr>
            <a:spLocks noGrp="1"/>
          </p:cNvSpPr>
          <p:nvPr>
            <p:ph type="subTitle" idx="1"/>
          </p:nvPr>
        </p:nvSpPr>
        <p:spPr>
          <a:xfrm>
            <a:off x="517870" y="5029267"/>
            <a:ext cx="5577839" cy="1316736"/>
          </a:xfrm>
        </p:spPr>
        <p:txBody>
          <a:bodyPr anchor="ctr">
            <a:normAutofit/>
          </a:bodyPr>
          <a:lstStyle/>
          <a:p>
            <a:r>
              <a:rPr lang="en-GB" sz="2800">
                <a:latin typeface="Source Sans Pro" panose="020B0503030403020204" pitchFamily="34" charset="0"/>
              </a:rPr>
              <a:t>The next steps to growth …</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557784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different colored circles&#10;&#10;AI-generated content may be incorrect.">
            <a:extLst>
              <a:ext uri="{FF2B5EF4-FFF2-40B4-BE49-F238E27FC236}">
                <a16:creationId xmlns:a16="http://schemas.microsoft.com/office/drawing/2014/main" id="{090FF9E8-AA3A-C452-A0C2-FFF16997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996" y="508090"/>
            <a:ext cx="5817375" cy="5253613"/>
          </a:xfrm>
          <a:prstGeom prst="rect">
            <a:avLst/>
          </a:prstGeom>
        </p:spPr>
      </p:pic>
      <p:sp>
        <p:nvSpPr>
          <p:cNvPr id="7" name="Rectangle 6">
            <a:extLst>
              <a:ext uri="{FF2B5EF4-FFF2-40B4-BE49-F238E27FC236}">
                <a16:creationId xmlns:a16="http://schemas.microsoft.com/office/drawing/2014/main" id="{2A307565-0CAF-9871-09BD-70E38A992219}"/>
              </a:ext>
            </a:extLst>
          </p:cNvPr>
          <p:cNvSpPr/>
          <p:nvPr/>
        </p:nvSpPr>
        <p:spPr>
          <a:xfrm>
            <a:off x="508037" y="508090"/>
            <a:ext cx="5619127" cy="149279"/>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766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60B188-797E-4C44-603C-725670DAC856}"/>
              </a:ext>
            </a:extLst>
          </p:cNvPr>
          <p:cNvSpPr txBox="1">
            <a:spLocks/>
          </p:cNvSpPr>
          <p:nvPr/>
        </p:nvSpPr>
        <p:spPr>
          <a:xfrm>
            <a:off x="7037050" y="1408803"/>
            <a:ext cx="4471890" cy="2099077"/>
          </a:xfrm>
          <a:prstGeom prst="rect">
            <a:avLst/>
          </a:prstGeom>
        </p:spPr>
        <p:txBody>
          <a:bodyPr vert="horz" lIns="91440" tIns="45720" rIns="91440" bIns="45720" rtlCol="0" anchor="t">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bg2">
                  <a:lumMod val="40000"/>
                  <a:lumOff val="60000"/>
                </a:schemeClr>
              </a:buClr>
              <a:buSzPct val="80000"/>
            </a:pPr>
            <a:r>
              <a:rPr lang="en-US" sz="4400" b="1" cap="all" spc="-50" dirty="0">
                <a:solidFill>
                  <a:srgbClr val="FFFF00"/>
                </a:solidFill>
              </a:rPr>
              <a:t>Safeguarding is Everyone’s Responsibility</a:t>
            </a:r>
          </a:p>
        </p:txBody>
      </p:sp>
      <p:grpSp>
        <p:nvGrpSpPr>
          <p:cNvPr id="31" name="Group 30">
            <a:extLst>
              <a:ext uri="{FF2B5EF4-FFF2-40B4-BE49-F238E27FC236}">
                <a16:creationId xmlns:a16="http://schemas.microsoft.com/office/drawing/2014/main" id="{CC070DE5-45EE-4026-4EB4-B11B29D787D8}"/>
              </a:ext>
            </a:extLst>
          </p:cNvPr>
          <p:cNvGrpSpPr/>
          <p:nvPr/>
        </p:nvGrpSpPr>
        <p:grpSpPr>
          <a:xfrm>
            <a:off x="2051381" y="977858"/>
            <a:ext cx="8089238" cy="5060044"/>
            <a:chOff x="6742413" y="1622673"/>
            <a:chExt cx="3827910" cy="2402312"/>
          </a:xfrm>
        </p:grpSpPr>
        <p:pic>
          <p:nvPicPr>
            <p:cNvPr id="5" name="Picture 4">
              <a:extLst>
                <a:ext uri="{FF2B5EF4-FFF2-40B4-BE49-F238E27FC236}">
                  <a16:creationId xmlns:a16="http://schemas.microsoft.com/office/drawing/2014/main" id="{783D036C-7787-3B8D-B47E-8169F5777044}"/>
                </a:ext>
              </a:extLst>
            </p:cNvPr>
            <p:cNvPicPr>
              <a:picLocks noChangeAspect="1"/>
            </p:cNvPicPr>
            <p:nvPr/>
          </p:nvPicPr>
          <p:blipFill>
            <a:blip r:embed="rId3"/>
            <a:srcRect r="1133"/>
            <a:stretch/>
          </p:blipFill>
          <p:spPr>
            <a:xfrm>
              <a:off x="6742413" y="2634449"/>
              <a:ext cx="3827910" cy="367982"/>
            </a:xfrm>
            <a:prstGeom prst="rect">
              <a:avLst/>
            </a:prstGeom>
          </p:spPr>
        </p:pic>
        <p:pic>
          <p:nvPicPr>
            <p:cNvPr id="7" name="Picture 6">
              <a:extLst>
                <a:ext uri="{FF2B5EF4-FFF2-40B4-BE49-F238E27FC236}">
                  <a16:creationId xmlns:a16="http://schemas.microsoft.com/office/drawing/2014/main" id="{2B175262-D1BA-6700-C14D-4D67B09A644C}"/>
                </a:ext>
              </a:extLst>
            </p:cNvPr>
            <p:cNvPicPr>
              <a:picLocks noChangeAspect="1"/>
            </p:cNvPicPr>
            <p:nvPr/>
          </p:nvPicPr>
          <p:blipFill>
            <a:blip r:embed="rId4"/>
            <a:srcRect r="1133"/>
            <a:stretch/>
          </p:blipFill>
          <p:spPr>
            <a:xfrm>
              <a:off x="6742413" y="1622673"/>
              <a:ext cx="3827910" cy="354096"/>
            </a:xfrm>
            <a:prstGeom prst="rect">
              <a:avLst/>
            </a:prstGeom>
          </p:spPr>
        </p:pic>
        <p:pic>
          <p:nvPicPr>
            <p:cNvPr id="9" name="Picture 8">
              <a:extLst>
                <a:ext uri="{FF2B5EF4-FFF2-40B4-BE49-F238E27FC236}">
                  <a16:creationId xmlns:a16="http://schemas.microsoft.com/office/drawing/2014/main" id="{F757E8EA-F696-1C70-07C1-F0E34F4FCEB0}"/>
                </a:ext>
              </a:extLst>
            </p:cNvPr>
            <p:cNvPicPr>
              <a:picLocks noChangeAspect="1"/>
            </p:cNvPicPr>
            <p:nvPr/>
          </p:nvPicPr>
          <p:blipFill>
            <a:blip r:embed="rId5"/>
            <a:stretch>
              <a:fillRect/>
            </a:stretch>
          </p:blipFill>
          <p:spPr>
            <a:xfrm>
              <a:off x="6742413" y="3658706"/>
              <a:ext cx="3827910" cy="366279"/>
            </a:xfrm>
            <a:prstGeom prst="rect">
              <a:avLst/>
            </a:prstGeom>
          </p:spPr>
        </p:pic>
        <p:pic>
          <p:nvPicPr>
            <p:cNvPr id="18" name="Picture 17">
              <a:extLst>
                <a:ext uri="{FF2B5EF4-FFF2-40B4-BE49-F238E27FC236}">
                  <a16:creationId xmlns:a16="http://schemas.microsoft.com/office/drawing/2014/main" id="{A4197898-6F7D-E6F7-661A-E4B22D00F2C0}"/>
                </a:ext>
              </a:extLst>
            </p:cNvPr>
            <p:cNvPicPr>
              <a:picLocks noChangeAspect="1"/>
            </p:cNvPicPr>
            <p:nvPr/>
          </p:nvPicPr>
          <p:blipFill>
            <a:blip r:embed="rId6"/>
            <a:srcRect l="659" t="2202" r="474"/>
            <a:stretch/>
          </p:blipFill>
          <p:spPr>
            <a:xfrm>
              <a:off x="6742413" y="2127707"/>
              <a:ext cx="3827910" cy="383298"/>
            </a:xfrm>
            <a:prstGeom prst="rect">
              <a:avLst/>
            </a:prstGeom>
          </p:spPr>
        </p:pic>
        <p:pic>
          <p:nvPicPr>
            <p:cNvPr id="22" name="Picture 21">
              <a:extLst>
                <a:ext uri="{FF2B5EF4-FFF2-40B4-BE49-F238E27FC236}">
                  <a16:creationId xmlns:a16="http://schemas.microsoft.com/office/drawing/2014/main" id="{C87D7094-409E-7EF0-2925-F448B6F2E008}"/>
                </a:ext>
              </a:extLst>
            </p:cNvPr>
            <p:cNvPicPr>
              <a:picLocks noChangeAspect="1"/>
            </p:cNvPicPr>
            <p:nvPr/>
          </p:nvPicPr>
          <p:blipFill>
            <a:blip r:embed="rId7"/>
            <a:srcRect l="735" t="1" b="5574"/>
            <a:stretch/>
          </p:blipFill>
          <p:spPr>
            <a:xfrm>
              <a:off x="6742413" y="3163921"/>
              <a:ext cx="3827910" cy="307964"/>
            </a:xfrm>
            <a:prstGeom prst="rect">
              <a:avLst/>
            </a:prstGeom>
          </p:spPr>
        </p:pic>
      </p:grpSp>
    </p:spTree>
    <p:extLst>
      <p:ext uri="{BB962C8B-B14F-4D97-AF65-F5344CB8AC3E}">
        <p14:creationId xmlns:p14="http://schemas.microsoft.com/office/powerpoint/2010/main" val="57659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8414-118E-97F7-BA66-0AF2ABA41D90}"/>
              </a:ext>
            </a:extLst>
          </p:cNvPr>
          <p:cNvSpPr>
            <a:spLocks noGrp="1"/>
          </p:cNvSpPr>
          <p:nvPr>
            <p:ph type="title"/>
          </p:nvPr>
        </p:nvSpPr>
        <p:spPr/>
        <p:txBody>
          <a:bodyPr/>
          <a:lstStyle/>
          <a:p>
            <a:r>
              <a:rPr lang="en-GB" dirty="0"/>
              <a:t>Remember why safeguarding is important</a:t>
            </a:r>
          </a:p>
        </p:txBody>
      </p:sp>
      <p:pic>
        <p:nvPicPr>
          <p:cNvPr id="4" name="Picture 3" descr="A group of children sitting on a log&#10;&#10;AI-generated content may be incorrect.">
            <a:extLst>
              <a:ext uri="{FF2B5EF4-FFF2-40B4-BE49-F238E27FC236}">
                <a16:creationId xmlns:a16="http://schemas.microsoft.com/office/drawing/2014/main" id="{8B7FB3F4-E269-FBA3-C78F-647994973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836" y="4005041"/>
            <a:ext cx="3693255" cy="2462170"/>
          </a:xfrm>
          <a:prstGeom prst="ellipse">
            <a:avLst/>
          </a:prstGeom>
          <a:ln>
            <a:noFill/>
          </a:ln>
          <a:effectLst>
            <a:softEdge rad="112500"/>
          </a:effectLst>
        </p:spPr>
      </p:pic>
      <p:pic>
        <p:nvPicPr>
          <p:cNvPr id="5" name="Picture 4" descr="A hand pouring water onto a small plant&#10;&#10;AI-generated content may be incorrect.">
            <a:extLst>
              <a:ext uri="{FF2B5EF4-FFF2-40B4-BE49-F238E27FC236}">
                <a16:creationId xmlns:a16="http://schemas.microsoft.com/office/drawing/2014/main" id="{D81F0B11-BFC4-44B4-AD8A-0EA5EDBBA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014" y="1935835"/>
            <a:ext cx="3693255" cy="2461208"/>
          </a:xfrm>
          <a:prstGeom prst="ellipse">
            <a:avLst/>
          </a:prstGeom>
          <a:ln>
            <a:noFill/>
          </a:ln>
          <a:effectLst>
            <a:softEdge rad="112500"/>
          </a:effectLst>
        </p:spPr>
      </p:pic>
      <p:pic>
        <p:nvPicPr>
          <p:cNvPr id="6" name="Picture 5" descr="A heart shaped sign made of different languages&#10;&#10;AI-generated content may be incorrect.">
            <a:extLst>
              <a:ext uri="{FF2B5EF4-FFF2-40B4-BE49-F238E27FC236}">
                <a16:creationId xmlns:a16="http://schemas.microsoft.com/office/drawing/2014/main" id="{3101B581-28DF-ED68-D7A8-AE05C5221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948928"/>
            <a:ext cx="3508823" cy="2711114"/>
          </a:xfrm>
          <a:prstGeom prst="ellipse">
            <a:avLst/>
          </a:prstGeom>
          <a:ln>
            <a:noFill/>
          </a:ln>
          <a:effectLst>
            <a:softEdge rad="112500"/>
          </a:effectLst>
        </p:spPr>
      </p:pic>
    </p:spTree>
    <p:extLst>
      <p:ext uri="{BB962C8B-B14F-4D97-AF65-F5344CB8AC3E}">
        <p14:creationId xmlns:p14="http://schemas.microsoft.com/office/powerpoint/2010/main" val="141224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702C-ADB6-9396-2285-ADD67714BD77}"/>
              </a:ext>
            </a:extLst>
          </p:cNvPr>
          <p:cNvSpPr>
            <a:spLocks noGrp="1"/>
          </p:cNvSpPr>
          <p:nvPr>
            <p:ph type="title"/>
          </p:nvPr>
        </p:nvSpPr>
        <p:spPr/>
        <p:txBody>
          <a:bodyPr/>
          <a:lstStyle/>
          <a:p>
            <a:r>
              <a:rPr lang="en-GB" dirty="0"/>
              <a:t>National Safeguarding Standards</a:t>
            </a:r>
          </a:p>
        </p:txBody>
      </p:sp>
      <p:grpSp>
        <p:nvGrpSpPr>
          <p:cNvPr id="4" name="Group 3">
            <a:extLst>
              <a:ext uri="{FF2B5EF4-FFF2-40B4-BE49-F238E27FC236}">
                <a16:creationId xmlns:a16="http://schemas.microsoft.com/office/drawing/2014/main" id="{5E3C5818-1F3B-A9F6-38E7-A842D14B32DA}"/>
              </a:ext>
            </a:extLst>
          </p:cNvPr>
          <p:cNvGrpSpPr/>
          <p:nvPr/>
        </p:nvGrpSpPr>
        <p:grpSpPr>
          <a:xfrm>
            <a:off x="3048204" y="2110019"/>
            <a:ext cx="6095592" cy="4302398"/>
            <a:chOff x="6742413" y="1622673"/>
            <a:chExt cx="3827910" cy="2402312"/>
          </a:xfrm>
        </p:grpSpPr>
        <p:pic>
          <p:nvPicPr>
            <p:cNvPr id="5" name="Picture 4">
              <a:extLst>
                <a:ext uri="{FF2B5EF4-FFF2-40B4-BE49-F238E27FC236}">
                  <a16:creationId xmlns:a16="http://schemas.microsoft.com/office/drawing/2014/main" id="{4E008F0C-0285-E446-64F6-9FF1CF7D2EA6}"/>
                </a:ext>
              </a:extLst>
            </p:cNvPr>
            <p:cNvPicPr>
              <a:picLocks noChangeAspect="1"/>
            </p:cNvPicPr>
            <p:nvPr/>
          </p:nvPicPr>
          <p:blipFill>
            <a:blip r:embed="rId2"/>
            <a:srcRect r="1133"/>
            <a:stretch/>
          </p:blipFill>
          <p:spPr>
            <a:xfrm>
              <a:off x="6742413" y="2634449"/>
              <a:ext cx="3827910" cy="367982"/>
            </a:xfrm>
            <a:prstGeom prst="rect">
              <a:avLst/>
            </a:prstGeom>
          </p:spPr>
        </p:pic>
        <p:pic>
          <p:nvPicPr>
            <p:cNvPr id="6" name="Picture 5">
              <a:extLst>
                <a:ext uri="{FF2B5EF4-FFF2-40B4-BE49-F238E27FC236}">
                  <a16:creationId xmlns:a16="http://schemas.microsoft.com/office/drawing/2014/main" id="{85C46DF5-53FA-7B81-9CB8-6332E99D2177}"/>
                </a:ext>
              </a:extLst>
            </p:cNvPr>
            <p:cNvPicPr>
              <a:picLocks noChangeAspect="1"/>
            </p:cNvPicPr>
            <p:nvPr/>
          </p:nvPicPr>
          <p:blipFill>
            <a:blip r:embed="rId3"/>
            <a:srcRect r="1133"/>
            <a:stretch/>
          </p:blipFill>
          <p:spPr>
            <a:xfrm>
              <a:off x="6742413" y="1622673"/>
              <a:ext cx="3827910" cy="354096"/>
            </a:xfrm>
            <a:prstGeom prst="rect">
              <a:avLst/>
            </a:prstGeom>
          </p:spPr>
        </p:pic>
        <p:pic>
          <p:nvPicPr>
            <p:cNvPr id="7" name="Picture 6">
              <a:extLst>
                <a:ext uri="{FF2B5EF4-FFF2-40B4-BE49-F238E27FC236}">
                  <a16:creationId xmlns:a16="http://schemas.microsoft.com/office/drawing/2014/main" id="{235443C6-C153-6FF0-2E32-3E10B01D13AC}"/>
                </a:ext>
              </a:extLst>
            </p:cNvPr>
            <p:cNvPicPr>
              <a:picLocks noChangeAspect="1"/>
            </p:cNvPicPr>
            <p:nvPr/>
          </p:nvPicPr>
          <p:blipFill>
            <a:blip r:embed="rId4"/>
            <a:stretch>
              <a:fillRect/>
            </a:stretch>
          </p:blipFill>
          <p:spPr>
            <a:xfrm>
              <a:off x="6742413" y="3658706"/>
              <a:ext cx="3827910" cy="366279"/>
            </a:xfrm>
            <a:prstGeom prst="rect">
              <a:avLst/>
            </a:prstGeom>
          </p:spPr>
        </p:pic>
        <p:pic>
          <p:nvPicPr>
            <p:cNvPr id="8" name="Picture 7">
              <a:extLst>
                <a:ext uri="{FF2B5EF4-FFF2-40B4-BE49-F238E27FC236}">
                  <a16:creationId xmlns:a16="http://schemas.microsoft.com/office/drawing/2014/main" id="{CF2B89BB-EB03-3D8C-1D5E-731E5D3F1315}"/>
                </a:ext>
              </a:extLst>
            </p:cNvPr>
            <p:cNvPicPr>
              <a:picLocks noChangeAspect="1"/>
            </p:cNvPicPr>
            <p:nvPr/>
          </p:nvPicPr>
          <p:blipFill>
            <a:blip r:embed="rId5"/>
            <a:srcRect l="659" t="2202" r="474"/>
            <a:stretch/>
          </p:blipFill>
          <p:spPr>
            <a:xfrm>
              <a:off x="6742413" y="2127707"/>
              <a:ext cx="3827910" cy="383298"/>
            </a:xfrm>
            <a:prstGeom prst="rect">
              <a:avLst/>
            </a:prstGeom>
          </p:spPr>
        </p:pic>
        <p:pic>
          <p:nvPicPr>
            <p:cNvPr id="9" name="Picture 8">
              <a:extLst>
                <a:ext uri="{FF2B5EF4-FFF2-40B4-BE49-F238E27FC236}">
                  <a16:creationId xmlns:a16="http://schemas.microsoft.com/office/drawing/2014/main" id="{117006E4-E168-8D89-E409-AC31E8BB532C}"/>
                </a:ext>
              </a:extLst>
            </p:cNvPr>
            <p:cNvPicPr>
              <a:picLocks noChangeAspect="1"/>
            </p:cNvPicPr>
            <p:nvPr/>
          </p:nvPicPr>
          <p:blipFill>
            <a:blip r:embed="rId6"/>
            <a:srcRect l="735" t="1" b="5574"/>
            <a:stretch/>
          </p:blipFill>
          <p:spPr>
            <a:xfrm>
              <a:off x="6742413" y="3163921"/>
              <a:ext cx="3827910" cy="307964"/>
            </a:xfrm>
            <a:prstGeom prst="rect">
              <a:avLst/>
            </a:prstGeom>
          </p:spPr>
        </p:pic>
      </p:grpSp>
    </p:spTree>
    <p:extLst>
      <p:ext uri="{BB962C8B-B14F-4D97-AF65-F5344CB8AC3E}">
        <p14:creationId xmlns:p14="http://schemas.microsoft.com/office/powerpoint/2010/main" val="350872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CFCA-9364-3684-F2B2-C63581D51893}"/>
              </a:ext>
            </a:extLst>
          </p:cNvPr>
          <p:cNvSpPr>
            <a:spLocks noGrp="1"/>
          </p:cNvSpPr>
          <p:nvPr>
            <p:ph type="title"/>
          </p:nvPr>
        </p:nvSpPr>
        <p:spPr>
          <a:xfrm>
            <a:off x="521208" y="790518"/>
            <a:ext cx="11155680" cy="959686"/>
          </a:xfrm>
        </p:spPr>
        <p:txBody>
          <a:bodyPr/>
          <a:lstStyle/>
          <a:p>
            <a:r>
              <a:rPr lang="en-GB" dirty="0"/>
              <a:t>Helpful tools: Parish Hub and Dashboard</a:t>
            </a:r>
          </a:p>
        </p:txBody>
      </p:sp>
      <p:pic>
        <p:nvPicPr>
          <p:cNvPr id="4" name="Picture 3">
            <a:extLst>
              <a:ext uri="{FF2B5EF4-FFF2-40B4-BE49-F238E27FC236}">
                <a16:creationId xmlns:a16="http://schemas.microsoft.com/office/drawing/2014/main" id="{A694212A-4835-704F-9917-E83210C81960}"/>
              </a:ext>
            </a:extLst>
          </p:cNvPr>
          <p:cNvPicPr>
            <a:picLocks noChangeAspect="1"/>
          </p:cNvPicPr>
          <p:nvPr/>
        </p:nvPicPr>
        <p:blipFill>
          <a:blip r:embed="rId2"/>
          <a:stretch>
            <a:fillRect/>
          </a:stretch>
        </p:blipFill>
        <p:spPr>
          <a:xfrm>
            <a:off x="6665414" y="1938094"/>
            <a:ext cx="3217622" cy="4585111"/>
          </a:xfrm>
          <a:prstGeom prst="rect">
            <a:avLst/>
          </a:prstGeom>
        </p:spPr>
      </p:pic>
      <p:pic>
        <p:nvPicPr>
          <p:cNvPr id="5" name="Picture 4">
            <a:extLst>
              <a:ext uri="{FF2B5EF4-FFF2-40B4-BE49-F238E27FC236}">
                <a16:creationId xmlns:a16="http://schemas.microsoft.com/office/drawing/2014/main" id="{CCAAFFC0-C1CB-3AFB-3043-A0388361C3E0}"/>
              </a:ext>
            </a:extLst>
          </p:cNvPr>
          <p:cNvPicPr>
            <a:picLocks noChangeAspect="1"/>
          </p:cNvPicPr>
          <p:nvPr/>
        </p:nvPicPr>
        <p:blipFill>
          <a:blip r:embed="rId3"/>
          <a:stretch>
            <a:fillRect/>
          </a:stretch>
        </p:blipFill>
        <p:spPr>
          <a:xfrm>
            <a:off x="2213408" y="1950268"/>
            <a:ext cx="3217622" cy="4605494"/>
          </a:xfrm>
          <a:prstGeom prst="rect">
            <a:avLst/>
          </a:prstGeom>
        </p:spPr>
      </p:pic>
    </p:spTree>
    <p:extLst>
      <p:ext uri="{BB962C8B-B14F-4D97-AF65-F5344CB8AC3E}">
        <p14:creationId xmlns:p14="http://schemas.microsoft.com/office/powerpoint/2010/main" val="14861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836A-75F1-3C2C-55E3-481475B01AE9}"/>
              </a:ext>
            </a:extLst>
          </p:cNvPr>
          <p:cNvSpPr>
            <a:spLocks noGrp="1"/>
          </p:cNvSpPr>
          <p:nvPr>
            <p:ph type="title"/>
          </p:nvPr>
        </p:nvSpPr>
        <p:spPr>
          <a:xfrm>
            <a:off x="521208" y="978407"/>
            <a:ext cx="11155680" cy="2240781"/>
          </a:xfrm>
        </p:spPr>
        <p:txBody>
          <a:bodyPr>
            <a:normAutofit/>
          </a:bodyPr>
          <a:lstStyle/>
          <a:p>
            <a:r>
              <a:rPr lang="en-US" sz="4800" dirty="0"/>
              <a:t>Parish Hubs and Dashboards</a:t>
            </a:r>
            <a:br>
              <a:rPr lang="en-US" sz="4800" dirty="0"/>
            </a:br>
            <a:r>
              <a:rPr lang="en-US" sz="4800" dirty="0"/>
              <a:t>Deanery Completion Progress</a:t>
            </a:r>
            <a:endParaRPr lang="en-GB" sz="4800" dirty="0"/>
          </a:p>
        </p:txBody>
      </p:sp>
    </p:spTree>
    <p:extLst>
      <p:ext uri="{BB962C8B-B14F-4D97-AF65-F5344CB8AC3E}">
        <p14:creationId xmlns:p14="http://schemas.microsoft.com/office/powerpoint/2010/main" val="163898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BFC7-ABF7-F3BC-17F3-D035FBA97C0A}"/>
              </a:ext>
            </a:extLst>
          </p:cNvPr>
          <p:cNvSpPr>
            <a:spLocks noGrp="1"/>
          </p:cNvSpPr>
          <p:nvPr>
            <p:ph type="title"/>
          </p:nvPr>
        </p:nvSpPr>
        <p:spPr>
          <a:xfrm>
            <a:off x="521208" y="978408"/>
            <a:ext cx="11155680" cy="4457888"/>
          </a:xfrm>
        </p:spPr>
        <p:txBody>
          <a:bodyPr>
            <a:normAutofit fontScale="90000"/>
          </a:bodyPr>
          <a:lstStyle/>
          <a:p>
            <a:r>
              <a:rPr lang="en-US" sz="6000" dirty="0"/>
              <a:t>Helpful Tools</a:t>
            </a:r>
            <a:br>
              <a:rPr lang="en-US" sz="6000" dirty="0"/>
            </a:br>
            <a:br>
              <a:rPr lang="en-US" sz="6000" dirty="0"/>
            </a:br>
            <a:r>
              <a:rPr lang="en-US" sz="6000" dirty="0"/>
              <a:t>NSS Audit Tool </a:t>
            </a:r>
            <a:br>
              <a:rPr lang="en-US" sz="6000" dirty="0"/>
            </a:br>
            <a:br>
              <a:rPr lang="en-US" sz="6000" dirty="0"/>
            </a:br>
            <a:r>
              <a:rPr lang="en-US" sz="6000" dirty="0"/>
              <a:t>Evidence suggestions</a:t>
            </a:r>
            <a:br>
              <a:rPr lang="en-US" sz="6000" dirty="0"/>
            </a:br>
            <a:endParaRPr lang="en-GB" sz="6000" dirty="0"/>
          </a:p>
        </p:txBody>
      </p:sp>
    </p:spTree>
    <p:extLst>
      <p:ext uri="{BB962C8B-B14F-4D97-AF65-F5344CB8AC3E}">
        <p14:creationId xmlns:p14="http://schemas.microsoft.com/office/powerpoint/2010/main" val="75119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16C4DE-5FF1-8D34-BBA1-FC43F3155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6FCB23E-C47B-6272-0420-3E88B97E36A2}"/>
              </a:ext>
            </a:extLst>
          </p:cNvPr>
          <p:cNvSpPr>
            <a:spLocks noGrp="1"/>
          </p:cNvSpPr>
          <p:nvPr>
            <p:ph type="title"/>
          </p:nvPr>
        </p:nvSpPr>
        <p:spPr>
          <a:xfrm>
            <a:off x="521207" y="978408"/>
            <a:ext cx="11153213" cy="1691640"/>
          </a:xfrm>
        </p:spPr>
        <p:txBody>
          <a:bodyPr>
            <a:normAutofit/>
          </a:bodyPr>
          <a:lstStyle/>
          <a:p>
            <a:pPr>
              <a:lnSpc>
                <a:spcPct val="90000"/>
              </a:lnSpc>
              <a:spcBef>
                <a:spcPts val="1000"/>
              </a:spcBef>
              <a:buClr>
                <a:schemeClr val="bg2">
                  <a:lumMod val="40000"/>
                  <a:lumOff val="60000"/>
                </a:schemeClr>
              </a:buClr>
              <a:buSzPct val="80000"/>
            </a:pPr>
            <a:r>
              <a:rPr lang="en-US" sz="5400" b="1" cap="all" spc="-50" dirty="0"/>
              <a:t>Safeguarding is Everyone’s Responsibility</a:t>
            </a:r>
          </a:p>
        </p:txBody>
      </p:sp>
      <p:sp>
        <p:nvSpPr>
          <p:cNvPr id="12" name="Freeform: Shape 11">
            <a:extLst>
              <a:ext uri="{FF2B5EF4-FFF2-40B4-BE49-F238E27FC236}">
                <a16:creationId xmlns:a16="http://schemas.microsoft.com/office/drawing/2014/main" id="{B6914053-73D7-E377-E88C-94E35AAD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3D black question marks with one yellow question mark">
            <a:extLst>
              <a:ext uri="{FF2B5EF4-FFF2-40B4-BE49-F238E27FC236}">
                <a16:creationId xmlns:a16="http://schemas.microsoft.com/office/drawing/2014/main" id="{6345EF48-6A5F-8458-6858-19DEB748CEC3}"/>
              </a:ext>
            </a:extLst>
          </p:cNvPr>
          <p:cNvPicPr>
            <a:picLocks noChangeAspect="1"/>
          </p:cNvPicPr>
          <p:nvPr/>
        </p:nvPicPr>
        <p:blipFill>
          <a:blip r:embed="rId2"/>
          <a:srcRect t="5484" r="1" b="10357"/>
          <a:stretch>
            <a:fillRect/>
          </a:stretch>
        </p:blipFill>
        <p:spPr>
          <a:xfrm>
            <a:off x="517871" y="2921001"/>
            <a:ext cx="11149534" cy="3424936"/>
          </a:xfrm>
          <a:prstGeom prst="rect">
            <a:avLst/>
          </a:prstGeom>
        </p:spPr>
      </p:pic>
    </p:spTree>
    <p:extLst>
      <p:ext uri="{BB962C8B-B14F-4D97-AF65-F5344CB8AC3E}">
        <p14:creationId xmlns:p14="http://schemas.microsoft.com/office/powerpoint/2010/main" val="193545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E8BAA160-18A6-38AE-4699-2AD01EF5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753EA-59CD-4268-A50D-0EB6178D4D67}"/>
              </a:ext>
            </a:extLst>
          </p:cNvPr>
          <p:cNvSpPr>
            <a:spLocks noGrp="1"/>
          </p:cNvSpPr>
          <p:nvPr>
            <p:ph type="ctrTitle"/>
          </p:nvPr>
        </p:nvSpPr>
        <p:spPr>
          <a:xfrm>
            <a:off x="521208" y="594949"/>
            <a:ext cx="11155680" cy="847792"/>
          </a:xfrm>
        </p:spPr>
        <p:txBody>
          <a:bodyPr vert="horz" lIns="91440" tIns="45720" rIns="91440" bIns="45720" rtlCol="0" anchor="t">
            <a:noAutofit/>
          </a:bodyPr>
          <a:lstStyle/>
          <a:p>
            <a:r>
              <a:rPr lang="en-US" sz="5400" b="1" kern="1200">
                <a:solidFill>
                  <a:schemeClr val="tx1"/>
                </a:solidFill>
                <a:latin typeface="+mj-lt"/>
                <a:ea typeface="+mj-ea"/>
                <a:cs typeface="+mj-cs"/>
              </a:rPr>
              <a:t>Workshops</a:t>
            </a:r>
          </a:p>
        </p:txBody>
      </p:sp>
      <p:sp>
        <p:nvSpPr>
          <p:cNvPr id="21" name="Rectangle 2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32A151-63C8-B391-C4C2-624BC11930E2}"/>
              </a:ext>
            </a:extLst>
          </p:cNvPr>
          <p:cNvSpPr txBox="1"/>
          <p:nvPr/>
        </p:nvSpPr>
        <p:spPr>
          <a:xfrm>
            <a:off x="678425" y="1641989"/>
            <a:ext cx="10864645" cy="4154984"/>
          </a:xfrm>
          <a:prstGeom prst="rect">
            <a:avLst/>
          </a:prstGeom>
          <a:noFill/>
        </p:spPr>
        <p:txBody>
          <a:bodyPr wrap="square" rtlCol="0">
            <a:spAutoFit/>
          </a:bodyPr>
          <a:lstStyle/>
          <a:p>
            <a:pPr marL="285750" lvl="0" indent="-285750">
              <a:buFont typeface="Wingdings" panose="05000000000000000000" pitchFamily="2" charset="2"/>
              <a:buChar char="q"/>
            </a:pPr>
            <a:r>
              <a:rPr lang="en-US" sz="4400" dirty="0"/>
              <a:t>Children, Young People and Education: </a:t>
            </a:r>
            <a:r>
              <a:rPr lang="en-US" sz="4400" b="1" dirty="0"/>
              <a:t>Welcoming the ‘Quiet Revival’</a:t>
            </a:r>
          </a:p>
          <a:p>
            <a:pPr lvl="0"/>
            <a:endParaRPr lang="en-US" sz="4400" b="1" dirty="0"/>
          </a:p>
          <a:p>
            <a:pPr marL="285750" indent="-285750">
              <a:buFont typeface="Wingdings" panose="05000000000000000000" pitchFamily="2" charset="2"/>
              <a:buChar char="q"/>
            </a:pPr>
            <a:r>
              <a:rPr lang="en-US" sz="4400" b="1" dirty="0"/>
              <a:t> Growing Giving and Generosity</a:t>
            </a:r>
          </a:p>
          <a:p>
            <a:pPr marL="285750" indent="-285750">
              <a:buFont typeface="Wingdings" panose="05000000000000000000" pitchFamily="2" charset="2"/>
              <a:buChar char="q"/>
            </a:pPr>
            <a:endParaRPr lang="en-US" sz="4400" b="1" dirty="0"/>
          </a:p>
          <a:p>
            <a:pPr marL="285750" indent="-285750">
              <a:buFont typeface="Wingdings" panose="05000000000000000000" pitchFamily="2" charset="2"/>
              <a:buChar char="q"/>
            </a:pPr>
            <a:r>
              <a:rPr lang="en-US" sz="4400" b="1" dirty="0"/>
              <a:t> Leading </a:t>
            </a:r>
            <a:r>
              <a:rPr lang="en-US" sz="4400" b="1" i="1" dirty="0"/>
              <a:t>your </a:t>
            </a:r>
            <a:r>
              <a:rPr lang="en-US" sz="4400" b="1" dirty="0"/>
              <a:t>church into growth</a:t>
            </a:r>
          </a:p>
        </p:txBody>
      </p:sp>
    </p:spTree>
    <p:extLst>
      <p:ext uri="{BB962C8B-B14F-4D97-AF65-F5344CB8AC3E}">
        <p14:creationId xmlns:p14="http://schemas.microsoft.com/office/powerpoint/2010/main" val="407527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FC90-4554-6936-85AF-3D04875CE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20EF5-2481-AE7B-2604-899658E8D3DD}"/>
              </a:ext>
            </a:extLst>
          </p:cNvPr>
          <p:cNvSpPr>
            <a:spLocks noGrp="1"/>
          </p:cNvSpPr>
          <p:nvPr>
            <p:ph type="ctrTitle"/>
          </p:nvPr>
        </p:nvSpPr>
        <p:spPr>
          <a:xfrm>
            <a:off x="521208" y="594949"/>
            <a:ext cx="11155680" cy="847792"/>
          </a:xfrm>
        </p:spPr>
        <p:txBody>
          <a:bodyPr vert="horz" lIns="91440" tIns="45720" rIns="91440" bIns="45720" rtlCol="0" anchor="t">
            <a:noAutofit/>
          </a:bodyPr>
          <a:lstStyle/>
          <a:p>
            <a:r>
              <a:rPr lang="en-US" sz="5400" b="1" kern="1200">
                <a:solidFill>
                  <a:schemeClr val="tx1"/>
                </a:solidFill>
                <a:latin typeface="+mj-lt"/>
                <a:ea typeface="+mj-ea"/>
                <a:cs typeface="+mj-cs"/>
              </a:rPr>
              <a:t>Good news stories</a:t>
            </a:r>
            <a:endParaRPr lang="en-US" sz="5400" b="1" kern="1200" dirty="0">
              <a:solidFill>
                <a:schemeClr val="tx1"/>
              </a:solidFill>
              <a:latin typeface="+mj-lt"/>
              <a:ea typeface="+mj-ea"/>
              <a:cs typeface="+mj-cs"/>
            </a:endParaRPr>
          </a:p>
        </p:txBody>
      </p:sp>
      <p:pic>
        <p:nvPicPr>
          <p:cNvPr id="4" name="Picture 3" descr="A logo of a company&#10;&#10;AI-generated content may be incorrect.">
            <a:extLst>
              <a:ext uri="{FF2B5EF4-FFF2-40B4-BE49-F238E27FC236}">
                <a16:creationId xmlns:a16="http://schemas.microsoft.com/office/drawing/2014/main" id="{3D77415B-8BB7-6949-6F95-AB146B2B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2" y="1294488"/>
            <a:ext cx="4628265" cy="4628265"/>
          </a:xfrm>
          <a:prstGeom prst="rect">
            <a:avLst/>
          </a:prstGeom>
        </p:spPr>
      </p:pic>
      <p:sp>
        <p:nvSpPr>
          <p:cNvPr id="3" name="TextBox 2">
            <a:extLst>
              <a:ext uri="{FF2B5EF4-FFF2-40B4-BE49-F238E27FC236}">
                <a16:creationId xmlns:a16="http://schemas.microsoft.com/office/drawing/2014/main" id="{445933A7-708F-8090-BBAA-0C6E2B3B7204}"/>
              </a:ext>
            </a:extLst>
          </p:cNvPr>
          <p:cNvSpPr txBox="1"/>
          <p:nvPr/>
        </p:nvSpPr>
        <p:spPr>
          <a:xfrm>
            <a:off x="5253871" y="4392449"/>
            <a:ext cx="6423017" cy="954107"/>
          </a:xfrm>
          <a:prstGeom prst="rect">
            <a:avLst/>
          </a:prstGeom>
          <a:noFill/>
        </p:spPr>
        <p:txBody>
          <a:bodyPr wrap="square" rtlCol="0">
            <a:spAutoFit/>
          </a:bodyPr>
          <a:lstStyle/>
          <a:p>
            <a:r>
              <a:rPr lang="en-GB" sz="2800" dirty="0">
                <a:latin typeface="Source Sans Pro" panose="020B0503030403020204" pitchFamily="34" charset="0"/>
              </a:rPr>
              <a:t>Sign up to our Media and Engagement Deanery Drop-Ins:</a:t>
            </a:r>
          </a:p>
        </p:txBody>
      </p:sp>
      <p:pic>
        <p:nvPicPr>
          <p:cNvPr id="6" name="Picture 5" descr="A qr code with a picture of a silver object&#10;&#10;AI-generated content may be incorrect.">
            <a:extLst>
              <a:ext uri="{FF2B5EF4-FFF2-40B4-BE49-F238E27FC236}">
                <a16:creationId xmlns:a16="http://schemas.microsoft.com/office/drawing/2014/main" id="{8177EA39-B22B-0510-5207-0CAB17602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557" y="839244"/>
            <a:ext cx="3490360" cy="3490360"/>
          </a:xfrm>
          <a:prstGeom prst="rect">
            <a:avLst/>
          </a:prstGeom>
        </p:spPr>
      </p:pic>
      <p:sp>
        <p:nvSpPr>
          <p:cNvPr id="12" name="TextBox 11">
            <a:extLst>
              <a:ext uri="{FF2B5EF4-FFF2-40B4-BE49-F238E27FC236}">
                <a16:creationId xmlns:a16="http://schemas.microsoft.com/office/drawing/2014/main" id="{DB93463A-BBAE-1795-9D65-ED721F6DB17D}"/>
              </a:ext>
            </a:extLst>
          </p:cNvPr>
          <p:cNvSpPr txBox="1"/>
          <p:nvPr/>
        </p:nvSpPr>
        <p:spPr>
          <a:xfrm>
            <a:off x="5253871" y="5260933"/>
            <a:ext cx="6292291" cy="954107"/>
          </a:xfrm>
          <a:prstGeom prst="rect">
            <a:avLst/>
          </a:prstGeom>
          <a:noFill/>
        </p:spPr>
        <p:txBody>
          <a:bodyPr wrap="square" rtlCol="0">
            <a:spAutoFit/>
          </a:bodyPr>
          <a:lstStyle/>
          <a:p>
            <a:r>
              <a:rPr lang="en-GB" sz="2800" b="1" u="sng" dirty="0"/>
              <a:t>click.canterburydiocese.org/MandE-drop-ins</a:t>
            </a:r>
          </a:p>
        </p:txBody>
      </p:sp>
    </p:spTree>
    <p:extLst>
      <p:ext uri="{BB962C8B-B14F-4D97-AF65-F5344CB8AC3E}">
        <p14:creationId xmlns:p14="http://schemas.microsoft.com/office/powerpoint/2010/main" val="20064967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BDE4"/>
        </a:solidFill>
        <a:effectLst/>
      </p:bgPr>
    </p:bg>
    <p:spTree>
      <p:nvGrpSpPr>
        <p:cNvPr id="1" name="">
          <a:extLst>
            <a:ext uri="{FF2B5EF4-FFF2-40B4-BE49-F238E27FC236}">
              <a16:creationId xmlns:a16="http://schemas.microsoft.com/office/drawing/2014/main" id="{CA7DA4D8-3D4E-D726-CAE5-C94972A98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34783-19D2-7487-1AFC-7BDC7F192DF4}"/>
              </a:ext>
            </a:extLst>
          </p:cNvPr>
          <p:cNvSpPr>
            <a:spLocks noGrp="1"/>
          </p:cNvSpPr>
          <p:nvPr>
            <p:ph type="ctrTitle"/>
          </p:nvPr>
        </p:nvSpPr>
        <p:spPr>
          <a:xfrm>
            <a:off x="521208" y="673605"/>
            <a:ext cx="11155680" cy="847792"/>
          </a:xfrm>
        </p:spPr>
        <p:txBody>
          <a:bodyPr vert="horz" lIns="91440" tIns="45720" rIns="91440" bIns="45720" rtlCol="0" anchor="t">
            <a:noAutofit/>
          </a:bodyPr>
          <a:lstStyle/>
          <a:p>
            <a:r>
              <a:rPr lang="en-US" sz="5400" dirty="0">
                <a:solidFill>
                  <a:schemeClr val="bg1"/>
                </a:solidFill>
              </a:rPr>
              <a:t>Access roadshow resources</a:t>
            </a:r>
            <a:endParaRPr lang="en-US" sz="5400" b="1" kern="1200" dirty="0">
              <a:solidFill>
                <a:schemeClr val="bg1"/>
              </a:solidFill>
            </a:endParaRPr>
          </a:p>
        </p:txBody>
      </p:sp>
      <p:sp>
        <p:nvSpPr>
          <p:cNvPr id="3" name="TextBox 2">
            <a:extLst>
              <a:ext uri="{FF2B5EF4-FFF2-40B4-BE49-F238E27FC236}">
                <a16:creationId xmlns:a16="http://schemas.microsoft.com/office/drawing/2014/main" id="{277C95CA-6580-6E8A-81C9-BD101C71EAF7}"/>
              </a:ext>
            </a:extLst>
          </p:cNvPr>
          <p:cNvSpPr txBox="1"/>
          <p:nvPr/>
        </p:nvSpPr>
        <p:spPr>
          <a:xfrm>
            <a:off x="521208" y="1592826"/>
            <a:ext cx="10726993" cy="1446550"/>
          </a:xfrm>
          <a:prstGeom prst="rect">
            <a:avLst/>
          </a:prstGeom>
          <a:noFill/>
        </p:spPr>
        <p:txBody>
          <a:bodyPr wrap="square" rtlCol="0">
            <a:spAutoFit/>
          </a:bodyPr>
          <a:lstStyle/>
          <a:p>
            <a:pPr lvl="0"/>
            <a:r>
              <a:rPr lang="en-US" sz="4400" dirty="0">
                <a:solidFill>
                  <a:schemeClr val="bg1"/>
                </a:solidFill>
              </a:rPr>
              <a:t>You can access the resources from our Deanery Roadshows by visiting:</a:t>
            </a:r>
            <a:endParaRPr lang="en-US" sz="4400" b="1" dirty="0">
              <a:solidFill>
                <a:schemeClr val="bg1"/>
              </a:solidFill>
            </a:endParaRPr>
          </a:p>
        </p:txBody>
      </p:sp>
      <p:sp>
        <p:nvSpPr>
          <p:cNvPr id="5" name="TextBox 4">
            <a:extLst>
              <a:ext uri="{FF2B5EF4-FFF2-40B4-BE49-F238E27FC236}">
                <a16:creationId xmlns:a16="http://schemas.microsoft.com/office/drawing/2014/main" id="{4D70CD4E-8334-0D95-7C02-577D884BAE48}"/>
              </a:ext>
            </a:extLst>
          </p:cNvPr>
          <p:cNvSpPr txBox="1"/>
          <p:nvPr/>
        </p:nvSpPr>
        <p:spPr>
          <a:xfrm>
            <a:off x="521208" y="3012293"/>
            <a:ext cx="11149584" cy="707886"/>
          </a:xfrm>
          <a:prstGeom prst="rect">
            <a:avLst/>
          </a:prstGeom>
          <a:noFill/>
        </p:spPr>
        <p:txBody>
          <a:bodyPr wrap="square" rtlCol="0">
            <a:spAutoFit/>
          </a:bodyPr>
          <a:lstStyle/>
          <a:p>
            <a:pPr lvl="0"/>
            <a:r>
              <a:rPr lang="en-US" sz="4000" b="1" dirty="0">
                <a:solidFill>
                  <a:schemeClr val="bg1"/>
                </a:solidFill>
              </a:rPr>
              <a:t>click.canterburydiocese.org/roadshows2025</a:t>
            </a:r>
          </a:p>
        </p:txBody>
      </p:sp>
      <p:sp>
        <p:nvSpPr>
          <p:cNvPr id="7" name="TextBox 6">
            <a:extLst>
              <a:ext uri="{FF2B5EF4-FFF2-40B4-BE49-F238E27FC236}">
                <a16:creationId xmlns:a16="http://schemas.microsoft.com/office/drawing/2014/main" id="{63B12854-7393-CA86-64A4-1A52B4B950D8}"/>
              </a:ext>
            </a:extLst>
          </p:cNvPr>
          <p:cNvSpPr txBox="1"/>
          <p:nvPr/>
        </p:nvSpPr>
        <p:spPr>
          <a:xfrm>
            <a:off x="521208" y="4456680"/>
            <a:ext cx="5761705" cy="769441"/>
          </a:xfrm>
          <a:prstGeom prst="rect">
            <a:avLst/>
          </a:prstGeom>
          <a:noFill/>
        </p:spPr>
        <p:txBody>
          <a:bodyPr wrap="square" rtlCol="0">
            <a:spAutoFit/>
          </a:bodyPr>
          <a:lstStyle/>
          <a:p>
            <a:pPr lvl="0"/>
            <a:r>
              <a:rPr lang="en-US" sz="4400" b="1" dirty="0">
                <a:solidFill>
                  <a:schemeClr val="bg1"/>
                </a:solidFill>
              </a:rPr>
              <a:t>Or scan this QR code:</a:t>
            </a:r>
          </a:p>
        </p:txBody>
      </p:sp>
      <p:pic>
        <p:nvPicPr>
          <p:cNvPr id="10" name="Picture 9" descr="A qr code with a logo&#10;&#10;AI-generated content may be incorrect.">
            <a:extLst>
              <a:ext uri="{FF2B5EF4-FFF2-40B4-BE49-F238E27FC236}">
                <a16:creationId xmlns:a16="http://schemas.microsoft.com/office/drawing/2014/main" id="{0A51D4FE-20A0-9041-55B3-D356FE58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379" y="3803406"/>
            <a:ext cx="2268255" cy="2268255"/>
          </a:xfrm>
          <a:prstGeom prst="rect">
            <a:avLst/>
          </a:prstGeom>
        </p:spPr>
      </p:pic>
    </p:spTree>
    <p:extLst>
      <p:ext uri="{BB962C8B-B14F-4D97-AF65-F5344CB8AC3E}">
        <p14:creationId xmlns:p14="http://schemas.microsoft.com/office/powerpoint/2010/main" val="37527391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Rectangle 20">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D8B0EF2-FE09-617D-3931-94565FCDCD3A}"/>
              </a:ext>
            </a:extLst>
          </p:cNvPr>
          <p:cNvSpPr>
            <a:spLocks noGrp="1"/>
          </p:cNvSpPr>
          <p:nvPr>
            <p:ph type="title"/>
          </p:nvPr>
        </p:nvSpPr>
        <p:spPr>
          <a:xfrm>
            <a:off x="6995160" y="978408"/>
            <a:ext cx="4745736" cy="5371502"/>
          </a:xfrm>
        </p:spPr>
        <p:txBody>
          <a:bodyPr vert="horz" lIns="91440" tIns="45720" rIns="91440" bIns="45720" rtlCol="0" anchor="t">
            <a:normAutofit fontScale="90000"/>
          </a:bodyPr>
          <a:lstStyle/>
          <a:p>
            <a:pPr>
              <a:lnSpc>
                <a:spcPct val="90000"/>
              </a:lnSpc>
            </a:pPr>
            <a:r>
              <a:rPr lang="en-US" sz="8000" b="1" kern="1200" dirty="0">
                <a:solidFill>
                  <a:schemeClr val="tx1"/>
                </a:solidFill>
                <a:latin typeface="+mj-lt"/>
                <a:ea typeface="+mj-ea"/>
                <a:cs typeface="+mj-cs"/>
              </a:rPr>
              <a:t>Welcome from Area Dean and Lay Chair</a:t>
            </a:r>
          </a:p>
        </p:txBody>
      </p:sp>
      <p:pic>
        <p:nvPicPr>
          <p:cNvPr id="6" name="Picture 5" descr="A couple of women sitting at a table&#10;&#10;AI-generated content may be incorrect.">
            <a:extLst>
              <a:ext uri="{FF2B5EF4-FFF2-40B4-BE49-F238E27FC236}">
                <a16:creationId xmlns:a16="http://schemas.microsoft.com/office/drawing/2014/main" id="{50E7C412-8D12-D973-6944-877FA522FF29}"/>
              </a:ext>
            </a:extLst>
          </p:cNvPr>
          <p:cNvPicPr>
            <a:picLocks noChangeAspect="1"/>
          </p:cNvPicPr>
          <p:nvPr/>
        </p:nvPicPr>
        <p:blipFill>
          <a:blip r:embed="rId3">
            <a:extLst>
              <a:ext uri="{28A0092B-C50C-407E-A947-70E740481C1C}">
                <a14:useLocalDpi xmlns:a14="http://schemas.microsoft.com/office/drawing/2010/main" val="0"/>
              </a:ext>
            </a:extLst>
          </a:blip>
          <a:srcRect r="3" b="23147"/>
          <a:stretch>
            <a:fillRect/>
          </a:stretch>
        </p:blipFill>
        <p:spPr>
          <a:xfrm>
            <a:off x="517868" y="508090"/>
            <a:ext cx="5705856" cy="5846990"/>
          </a:xfrm>
          <a:prstGeom prst="rect">
            <a:avLst/>
          </a:prstGeom>
        </p:spPr>
      </p:pic>
      <p:sp>
        <p:nvSpPr>
          <p:cNvPr id="23" name="Freeform: Shape 22">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2865069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ank You Video - Deanery Roadshows 2025">
            <a:hlinkClick r:id="" action="ppaction://media"/>
            <a:extLst>
              <a:ext uri="{FF2B5EF4-FFF2-40B4-BE49-F238E27FC236}">
                <a16:creationId xmlns:a16="http://schemas.microsoft.com/office/drawing/2014/main" id="{0F8E14D0-018B-2218-84EF-C9EA50BBD232}"/>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9089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raising her hand in front of a band&#10;&#10;AI-generated content may be incorrect.">
            <a:extLst>
              <a:ext uri="{FF2B5EF4-FFF2-40B4-BE49-F238E27FC236}">
                <a16:creationId xmlns:a16="http://schemas.microsoft.com/office/drawing/2014/main" id="{45151A39-6AFF-112E-0239-A50B22DC4D60}"/>
              </a:ext>
            </a:extLst>
          </p:cNvPr>
          <p:cNvPicPr>
            <a:picLocks noChangeAspect="1"/>
          </p:cNvPicPr>
          <p:nvPr/>
        </p:nvPicPr>
        <p:blipFill>
          <a:blip r:embed="rId3">
            <a:extLst>
              <a:ext uri="{28A0092B-C50C-407E-A947-70E740481C1C}">
                <a14:useLocalDpi xmlns:a14="http://schemas.microsoft.com/office/drawing/2010/main" val="0"/>
              </a:ext>
            </a:extLst>
          </a:blip>
          <a:srcRect r="-1" b="15708"/>
          <a:stretch>
            <a:fillRect/>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67B3E2DB-180D-4752-BBB6-987822D6B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A13BF-9F05-252C-ED2B-49DF18C32919}"/>
              </a:ext>
            </a:extLst>
          </p:cNvPr>
          <p:cNvSpPr>
            <a:spLocks noGrp="1"/>
          </p:cNvSpPr>
          <p:nvPr>
            <p:ph type="ctrTitle"/>
          </p:nvPr>
        </p:nvSpPr>
        <p:spPr>
          <a:xfrm>
            <a:off x="5555052" y="971396"/>
            <a:ext cx="5870184" cy="2859533"/>
          </a:xfrm>
        </p:spPr>
        <p:txBody>
          <a:bodyPr anchor="t">
            <a:normAutofit/>
          </a:bodyPr>
          <a:lstStyle/>
          <a:p>
            <a:pPr algn="r"/>
            <a:r>
              <a:rPr lang="en-GB" sz="6000">
                <a:solidFill>
                  <a:srgbClr val="FFFFFF"/>
                </a:solidFill>
              </a:rPr>
              <a:t>Worship</a:t>
            </a:r>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9321" y="508090"/>
            <a:ext cx="611481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781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4590-B702-FA8C-CC02-EC6BF96885C7}"/>
              </a:ext>
            </a:extLst>
          </p:cNvPr>
          <p:cNvSpPr>
            <a:spLocks noGrp="1"/>
          </p:cNvSpPr>
          <p:nvPr>
            <p:ph type="title"/>
          </p:nvPr>
        </p:nvSpPr>
        <p:spPr>
          <a:xfrm>
            <a:off x="518160" y="115275"/>
            <a:ext cx="11155680" cy="524805"/>
          </a:xfrm>
        </p:spPr>
        <p:txBody>
          <a:bodyPr>
            <a:normAutofit fontScale="90000"/>
          </a:bodyPr>
          <a:lstStyle/>
          <a:p>
            <a:r>
              <a:rPr lang="en-GB" sz="3200" dirty="0">
                <a:latin typeface="Source Sans Pro" panose="020B0503030403020204" pitchFamily="34" charset="0"/>
              </a:rPr>
              <a:t>Finance</a:t>
            </a:r>
          </a:p>
        </p:txBody>
      </p:sp>
      <p:pic>
        <p:nvPicPr>
          <p:cNvPr id="3" name="Online Media 2" title="Finance - Deanery Roadshows 2025">
            <a:hlinkClick r:id="" action="ppaction://media"/>
            <a:extLst>
              <a:ext uri="{FF2B5EF4-FFF2-40B4-BE49-F238E27FC236}">
                <a16:creationId xmlns:a16="http://schemas.microsoft.com/office/drawing/2014/main" id="{0D60C55F-2ED8-FB95-C6F2-8ADB66C013F4}"/>
              </a:ext>
            </a:extLst>
          </p:cNvPr>
          <p:cNvPicPr>
            <a:picLocks noRot="1" noChangeAspect="1"/>
          </p:cNvPicPr>
          <p:nvPr>
            <a:videoFile r:link="rId1"/>
          </p:nvPr>
        </p:nvPicPr>
        <p:blipFill>
          <a:blip r:embed="rId3"/>
          <a:stretch>
            <a:fillRect/>
          </a:stretch>
        </p:blipFill>
        <p:spPr>
          <a:xfrm>
            <a:off x="1016000" y="859244"/>
            <a:ext cx="10160000" cy="5740400"/>
          </a:xfrm>
          <a:prstGeom prst="rect">
            <a:avLst/>
          </a:prstGeom>
        </p:spPr>
      </p:pic>
    </p:spTree>
    <p:extLst>
      <p:ext uri="{BB962C8B-B14F-4D97-AF65-F5344CB8AC3E}">
        <p14:creationId xmlns:p14="http://schemas.microsoft.com/office/powerpoint/2010/main" val="14211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AAEC-E69E-7FC2-8D83-F420DCCF5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F3DF1-1472-8D7D-4060-AC98ADEE404E}"/>
              </a:ext>
            </a:extLst>
          </p:cNvPr>
          <p:cNvSpPr>
            <a:spLocks noGrp="1"/>
          </p:cNvSpPr>
          <p:nvPr>
            <p:ph type="title"/>
          </p:nvPr>
        </p:nvSpPr>
        <p:spPr>
          <a:xfrm>
            <a:off x="518160" y="76088"/>
            <a:ext cx="11155680" cy="537866"/>
          </a:xfrm>
        </p:spPr>
        <p:txBody>
          <a:bodyPr>
            <a:noAutofit/>
          </a:bodyPr>
          <a:lstStyle/>
          <a:p>
            <a:r>
              <a:rPr lang="en-GB" sz="3200" dirty="0">
                <a:latin typeface="Source Sans Pro" panose="020B0503030403020204" pitchFamily="34" charset="0"/>
              </a:rPr>
              <a:t>ACTS435</a:t>
            </a:r>
          </a:p>
        </p:txBody>
      </p:sp>
      <p:pic>
        <p:nvPicPr>
          <p:cNvPr id="3" name="Online Media 2" title="Acts 435 Animated Video">
            <a:hlinkClick r:id="" action="ppaction://media"/>
            <a:extLst>
              <a:ext uri="{FF2B5EF4-FFF2-40B4-BE49-F238E27FC236}">
                <a16:creationId xmlns:a16="http://schemas.microsoft.com/office/drawing/2014/main" id="{0925A6D2-AD8D-EF1C-A840-F19B4146342D}"/>
              </a:ext>
            </a:extLst>
          </p:cNvPr>
          <p:cNvPicPr>
            <a:picLocks noRot="1" noChangeAspect="1"/>
          </p:cNvPicPr>
          <p:nvPr>
            <a:videoFile r:link="rId1"/>
          </p:nvPr>
        </p:nvPicPr>
        <p:blipFill>
          <a:blip r:embed="rId4"/>
          <a:stretch>
            <a:fillRect/>
          </a:stretch>
        </p:blipFill>
        <p:spPr>
          <a:xfrm>
            <a:off x="1016000" y="898438"/>
            <a:ext cx="10160000" cy="5740400"/>
          </a:xfrm>
          <a:prstGeom prst="rect">
            <a:avLst/>
          </a:prstGeom>
        </p:spPr>
      </p:pic>
    </p:spTree>
    <p:extLst>
      <p:ext uri="{BB962C8B-B14F-4D97-AF65-F5344CB8AC3E}">
        <p14:creationId xmlns:p14="http://schemas.microsoft.com/office/powerpoint/2010/main" val="18945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B8B22-D02D-5EC6-494B-21EA43AB0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5E7C7-DA16-7AE5-6D08-B0F1A36E8E1C}"/>
              </a:ext>
            </a:extLst>
          </p:cNvPr>
          <p:cNvSpPr>
            <a:spLocks noGrp="1"/>
          </p:cNvSpPr>
          <p:nvPr>
            <p:ph type="title"/>
          </p:nvPr>
        </p:nvSpPr>
        <p:spPr>
          <a:xfrm>
            <a:off x="518160" y="76085"/>
            <a:ext cx="11155680" cy="485615"/>
          </a:xfrm>
        </p:spPr>
        <p:txBody>
          <a:bodyPr>
            <a:noAutofit/>
          </a:bodyPr>
          <a:lstStyle/>
          <a:p>
            <a:r>
              <a:rPr lang="en-GB" sz="3200" dirty="0">
                <a:latin typeface="Source Sans Pro" panose="020B0503030403020204" pitchFamily="34" charset="0"/>
              </a:rPr>
              <a:t>Net Nero</a:t>
            </a:r>
          </a:p>
        </p:txBody>
      </p:sp>
      <p:pic>
        <p:nvPicPr>
          <p:cNvPr id="3" name="Online Media 2" title="Net Zero - Deanery Roadshows 2025">
            <a:hlinkClick r:id="" action="ppaction://media"/>
            <a:extLst>
              <a:ext uri="{FF2B5EF4-FFF2-40B4-BE49-F238E27FC236}">
                <a16:creationId xmlns:a16="http://schemas.microsoft.com/office/drawing/2014/main" id="{30F21275-36C5-994C-1819-FA8834180C91}"/>
              </a:ext>
            </a:extLst>
          </p:cNvPr>
          <p:cNvPicPr>
            <a:picLocks noRot="1" noChangeAspect="1"/>
          </p:cNvPicPr>
          <p:nvPr>
            <a:videoFile r:link="rId1"/>
          </p:nvPr>
        </p:nvPicPr>
        <p:blipFill>
          <a:blip r:embed="rId3"/>
          <a:stretch>
            <a:fillRect/>
          </a:stretch>
        </p:blipFill>
        <p:spPr>
          <a:xfrm>
            <a:off x="1016000" y="846185"/>
            <a:ext cx="10160000" cy="5740400"/>
          </a:xfrm>
          <a:prstGeom prst="rect">
            <a:avLst/>
          </a:prstGeom>
        </p:spPr>
      </p:pic>
    </p:spTree>
    <p:extLst>
      <p:ext uri="{BB962C8B-B14F-4D97-AF65-F5344CB8AC3E}">
        <p14:creationId xmlns:p14="http://schemas.microsoft.com/office/powerpoint/2010/main" val="30903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0F2F3-94F0-4119-8208-675F9364EDDC}"/>
              </a:ext>
            </a:extLst>
          </p:cNvPr>
          <p:cNvSpPr>
            <a:spLocks noGrp="1"/>
          </p:cNvSpPr>
          <p:nvPr>
            <p:ph type="title"/>
          </p:nvPr>
        </p:nvSpPr>
        <p:spPr>
          <a:xfrm>
            <a:off x="7324846" y="978407"/>
            <a:ext cx="4358503" cy="3137941"/>
          </a:xfrm>
        </p:spPr>
        <p:txBody>
          <a:bodyPr vert="horz" lIns="91440" tIns="45720" rIns="91440" bIns="45720" rtlCol="0" anchor="t">
            <a:normAutofit/>
          </a:bodyPr>
          <a:lstStyle/>
          <a:p>
            <a:pPr>
              <a:lnSpc>
                <a:spcPct val="90000"/>
              </a:lnSpc>
            </a:pPr>
            <a:r>
              <a:rPr lang="en-US" sz="5100"/>
              <a:t>Mission Action Planning (MAP)</a:t>
            </a:r>
          </a:p>
        </p:txBody>
      </p:sp>
      <p:pic>
        <p:nvPicPr>
          <p:cNvPr id="6" name="Picture 5" descr="A group of people standing in front of a brick building&#10;&#10;AI-generated content may be incorrect.">
            <a:extLst>
              <a:ext uri="{FF2B5EF4-FFF2-40B4-BE49-F238E27FC236}">
                <a16:creationId xmlns:a16="http://schemas.microsoft.com/office/drawing/2014/main" id="{D2431235-CE0F-4F65-93F1-A547C3675862}"/>
              </a:ext>
            </a:extLst>
          </p:cNvPr>
          <p:cNvPicPr>
            <a:picLocks noChangeAspect="1"/>
          </p:cNvPicPr>
          <p:nvPr/>
        </p:nvPicPr>
        <p:blipFill>
          <a:blip r:embed="rId3">
            <a:extLst>
              <a:ext uri="{28A0092B-C50C-407E-A947-70E740481C1C}">
                <a14:useLocalDpi xmlns:a14="http://schemas.microsoft.com/office/drawing/2010/main" val="0"/>
              </a:ext>
            </a:extLst>
          </a:blip>
          <a:srcRect t="14555" r="-1" b="17304"/>
          <a:stretch>
            <a:fillRect/>
          </a:stretch>
        </p:blipFill>
        <p:spPr>
          <a:xfrm>
            <a:off x="535521" y="508090"/>
            <a:ext cx="6323740" cy="5745379"/>
          </a:xfrm>
          <a:prstGeom prst="rect">
            <a:avLst/>
          </a:prstGeom>
        </p:spPr>
      </p:pic>
      <p:sp>
        <p:nvSpPr>
          <p:cNvPr id="25" name="Freeform: Shape 24">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7912"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5944"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35194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F754-078C-FF76-B432-D66D1F7BA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F7885-72BD-53A4-6E56-0262C9572266}"/>
              </a:ext>
            </a:extLst>
          </p:cNvPr>
          <p:cNvSpPr>
            <a:spLocks noGrp="1"/>
          </p:cNvSpPr>
          <p:nvPr>
            <p:ph type="ctrTitle"/>
          </p:nvPr>
        </p:nvSpPr>
        <p:spPr>
          <a:xfrm>
            <a:off x="517869" y="3007578"/>
            <a:ext cx="4191917" cy="2654186"/>
          </a:xfrm>
        </p:spPr>
        <p:txBody>
          <a:bodyPr anchor="b">
            <a:normAutofit/>
          </a:bodyPr>
          <a:lstStyle/>
          <a:p>
            <a:r>
              <a:rPr lang="en-GB" sz="4800" dirty="0">
                <a:latin typeface="Source Sans Pro" panose="020B0503030403020204" pitchFamily="34" charset="0"/>
              </a:rPr>
              <a:t>Safeguarding</a:t>
            </a:r>
          </a:p>
        </p:txBody>
      </p:sp>
      <p:sp>
        <p:nvSpPr>
          <p:cNvPr id="5" name="Rectangle 4">
            <a:extLst>
              <a:ext uri="{FF2B5EF4-FFF2-40B4-BE49-F238E27FC236}">
                <a16:creationId xmlns:a16="http://schemas.microsoft.com/office/drawing/2014/main" id="{D1C72A9F-2A8F-7A4A-C728-3A513F1B82CA}"/>
              </a:ext>
            </a:extLst>
          </p:cNvPr>
          <p:cNvSpPr/>
          <p:nvPr/>
        </p:nvSpPr>
        <p:spPr>
          <a:xfrm>
            <a:off x="517869" y="508090"/>
            <a:ext cx="11153214" cy="14927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4" descr="3d person holding an umbrella for people nearby.">
            <a:extLst>
              <a:ext uri="{FF2B5EF4-FFF2-40B4-BE49-F238E27FC236}">
                <a16:creationId xmlns:a16="http://schemas.microsoft.com/office/drawing/2014/main" id="{F54ECC65-25D1-7D40-5535-5CF918F327A5}"/>
              </a:ext>
            </a:extLst>
          </p:cNvPr>
          <p:cNvPicPr>
            <a:picLocks noChangeAspect="1"/>
          </p:cNvPicPr>
          <p:nvPr/>
        </p:nvPicPr>
        <p:blipFill>
          <a:blip r:embed="rId3"/>
          <a:srcRect l="1982" t="7373" r="4774" b="7034"/>
          <a:stretch>
            <a:fillRect/>
          </a:stretch>
        </p:blipFill>
        <p:spPr>
          <a:xfrm>
            <a:off x="4228064" y="926690"/>
            <a:ext cx="7443019" cy="5004620"/>
          </a:xfrm>
          <a:prstGeom prst="rect">
            <a:avLst/>
          </a:prstGeom>
        </p:spPr>
      </p:pic>
    </p:spTree>
    <p:extLst>
      <p:ext uri="{BB962C8B-B14F-4D97-AF65-F5344CB8AC3E}">
        <p14:creationId xmlns:p14="http://schemas.microsoft.com/office/powerpoint/2010/main" val="1354802001"/>
      </p:ext>
    </p:extLst>
  </p:cSld>
  <p:clrMapOvr>
    <a:masterClrMapping/>
  </p:clrMapOvr>
  <p:transition>
    <p:fade/>
  </p:transition>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CACC33A5D44D4A947DAB9707E44F60" ma:contentTypeVersion="18" ma:contentTypeDescription="Create a new document." ma:contentTypeScope="" ma:versionID="bd33ce77388ea922bae1df7f4689d104">
  <xsd:schema xmlns:xsd="http://www.w3.org/2001/XMLSchema" xmlns:xs="http://www.w3.org/2001/XMLSchema" xmlns:p="http://schemas.microsoft.com/office/2006/metadata/properties" xmlns:ns2="b2ceb90f-942a-4450-b5dd-e311101b4137" xmlns:ns3="ecdd03a6-6b70-4d55-b9b3-a59b280314c3" targetNamespace="http://schemas.microsoft.com/office/2006/metadata/properties" ma:root="true" ma:fieldsID="5cff8ad2151ea082c40b46355a8dbfe9" ns2:_="" ns3:_="">
    <xsd:import namespace="b2ceb90f-942a-4450-b5dd-e311101b4137"/>
    <xsd:import namespace="ecdd03a6-6b70-4d55-b9b3-a59b280314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onedriv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eb90f-942a-4450-b5dd-e311101b4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d6fa388-df72-4059-a89b-9cf282f5a0c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onedrive" ma:index="22" nillable="true" ma:displayName="onedrive" ma:format="Dropdown" ma:internalName="onedrive">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dd03a6-6b70-4d55-b9b3-a59b280314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15c489d-951a-4c18-bf41-9bbb939200d3}" ma:internalName="TaxCatchAll" ma:showField="CatchAllData" ma:web="ecdd03a6-6b70-4d55-b9b3-a59b280314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nedrive xmlns="b2ceb90f-942a-4450-b5dd-e311101b4137" xsi:nil="true"/>
    <lcf76f155ced4ddcb4097134ff3c332f xmlns="b2ceb90f-942a-4450-b5dd-e311101b4137">
      <Terms xmlns="http://schemas.microsoft.com/office/infopath/2007/PartnerControls"/>
    </lcf76f155ced4ddcb4097134ff3c332f>
    <TaxCatchAll xmlns="ecdd03a6-6b70-4d55-b9b3-a59b280314c3" xsi:nil="true"/>
  </documentManagement>
</p:properties>
</file>

<file path=customXml/itemProps1.xml><?xml version="1.0" encoding="utf-8"?>
<ds:datastoreItem xmlns:ds="http://schemas.openxmlformats.org/officeDocument/2006/customXml" ds:itemID="{717DC143-B771-4647-9C2A-7B89EA96A26B}">
  <ds:schemaRefs>
    <ds:schemaRef ds:uri="http://schemas.microsoft.com/sharepoint/v3/contenttype/forms"/>
  </ds:schemaRefs>
</ds:datastoreItem>
</file>

<file path=customXml/itemProps2.xml><?xml version="1.0" encoding="utf-8"?>
<ds:datastoreItem xmlns:ds="http://schemas.openxmlformats.org/officeDocument/2006/customXml" ds:itemID="{8C250DFE-5998-403D-A41C-156AACBB3593}">
  <ds:schemaRefs>
    <ds:schemaRef ds:uri="b2ceb90f-942a-4450-b5dd-e311101b4137"/>
    <ds:schemaRef ds:uri="ecdd03a6-6b70-4d55-b9b3-a59b28031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0D845C-83F7-4DC5-ACE1-0EB04B04A904}">
  <ds:schemaRefs>
    <ds:schemaRef ds:uri="http://purl.org/dc/terms/"/>
    <ds:schemaRef ds:uri="http://schemas.microsoft.com/office/2006/documentManagement/types"/>
    <ds:schemaRef ds:uri="b2ceb90f-942a-4450-b5dd-e311101b4137"/>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ecdd03a6-6b70-4d55-b9b3-a59b280314c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354</TotalTime>
  <Words>827</Words>
  <Application>Microsoft Office PowerPoint</Application>
  <PresentationFormat>Widescreen</PresentationFormat>
  <Paragraphs>56</Paragraphs>
  <Slides>19</Slides>
  <Notes>10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Bierstadt</vt:lpstr>
      <vt:lpstr>Source Sans Pro</vt:lpstr>
      <vt:lpstr>Wingdings</vt:lpstr>
      <vt:lpstr>GestaltVTI</vt:lpstr>
      <vt:lpstr>Deanery Roadshows 2025</vt:lpstr>
      <vt:lpstr>Welcome from Area Dean and Lay Chair</vt:lpstr>
      <vt:lpstr>PowerPoint Presentation</vt:lpstr>
      <vt:lpstr>Worship</vt:lpstr>
      <vt:lpstr>Finance</vt:lpstr>
      <vt:lpstr>ACTS435</vt:lpstr>
      <vt:lpstr>Net Nero</vt:lpstr>
      <vt:lpstr>Mission Action Planning (MAP)</vt:lpstr>
      <vt:lpstr>Safeguarding</vt:lpstr>
      <vt:lpstr>PowerPoint Presentation</vt:lpstr>
      <vt:lpstr>Remember why safeguarding is important</vt:lpstr>
      <vt:lpstr>National Safeguarding Standards</vt:lpstr>
      <vt:lpstr>Helpful tools: Parish Hub and Dashboard</vt:lpstr>
      <vt:lpstr>Parish Hubs and Dashboards Deanery Completion Progress</vt:lpstr>
      <vt:lpstr>Helpful Tools  NSS Audit Tool   Evidence suggestions </vt:lpstr>
      <vt:lpstr>Safeguarding is Everyone’s Responsibility</vt:lpstr>
      <vt:lpstr>Workshops</vt:lpstr>
      <vt:lpstr>Good news stories</vt:lpstr>
      <vt:lpstr>Access roadshow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 Gurr</dc:creator>
  <cp:lastModifiedBy>Charlie Gurr</cp:lastModifiedBy>
  <cp:revision>4</cp:revision>
  <dcterms:created xsi:type="dcterms:W3CDTF">2025-06-24T14:01:28Z</dcterms:created>
  <dcterms:modified xsi:type="dcterms:W3CDTF">2025-07-07T14:29:45Z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0x0101009ACACC33A5D44D4A947DAB9707E44F60</vt:lpwstr>
  </property>
  <property fmtid="{D5CDD505-2E9C-101B-9397-08002B2CF9AE}" pid="3" name="MediaServiceImageTags">
    <vt:lpwstr/>
  </property>
</Properties>
</file>